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18"/>
  </p:notesMasterIdLst>
  <p:sldIdLst>
    <p:sldId id="339" r:id="rId2"/>
    <p:sldId id="257" r:id="rId3"/>
    <p:sldId id="258" r:id="rId4"/>
    <p:sldId id="260" r:id="rId5"/>
    <p:sldId id="261" r:id="rId6"/>
    <p:sldId id="262" r:id="rId7"/>
    <p:sldId id="263" r:id="rId8"/>
    <p:sldId id="332" r:id="rId9"/>
    <p:sldId id="333" r:id="rId10"/>
    <p:sldId id="264" r:id="rId11"/>
    <p:sldId id="334" r:id="rId12"/>
    <p:sldId id="335" r:id="rId13"/>
    <p:sldId id="336" r:id="rId14"/>
    <p:sldId id="338" r:id="rId15"/>
    <p:sldId id="280" r:id="rId16"/>
    <p:sldId id="34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12"/>
    <p:restoredTop sz="67897"/>
  </p:normalViewPr>
  <p:slideViewPr>
    <p:cSldViewPr snapToGrid="0" snapToObjects="1">
      <p:cViewPr varScale="1">
        <p:scale>
          <a:sx n="27" d="100"/>
          <a:sy n="27" d="100"/>
        </p:scale>
        <p:origin x="124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7107D8-FE1B-A247-8ED5-E4F65F6F8C12}"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289742-0AEC-1C4B-98E6-71E1E2C75F9B}" type="slidenum">
              <a:rPr lang="en-US" smtClean="0"/>
              <a:t>‹#›</a:t>
            </a:fld>
            <a:endParaRPr lang="en-US"/>
          </a:p>
        </p:txBody>
      </p:sp>
    </p:spTree>
    <p:extLst>
      <p:ext uri="{BB962C8B-B14F-4D97-AF65-F5344CB8AC3E}">
        <p14:creationId xmlns:p14="http://schemas.microsoft.com/office/powerpoint/2010/main" val="1346858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DniXZhjwS8I"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1</a:t>
            </a:fld>
            <a:endParaRPr lang="en-US"/>
          </a:p>
        </p:txBody>
      </p:sp>
    </p:spTree>
    <p:extLst>
      <p:ext uri="{BB962C8B-B14F-4D97-AF65-F5344CB8AC3E}">
        <p14:creationId xmlns:p14="http://schemas.microsoft.com/office/powerpoint/2010/main" val="1527655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1A289742-0AEC-1C4B-98E6-71E1E2C75F9B}" type="slidenum">
              <a:rPr lang="en-US" smtClean="0"/>
              <a:t>13</a:t>
            </a:fld>
            <a:endParaRPr lang="en-US"/>
          </a:p>
        </p:txBody>
      </p:sp>
    </p:spTree>
    <p:extLst>
      <p:ext uri="{BB962C8B-B14F-4D97-AF65-F5344CB8AC3E}">
        <p14:creationId xmlns:p14="http://schemas.microsoft.com/office/powerpoint/2010/main" val="1974318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289742-0AEC-1C4B-98E6-71E1E2C75F9B}" type="slidenum">
              <a:rPr lang="en-US" smtClean="0"/>
              <a:t>14</a:t>
            </a:fld>
            <a:endParaRPr lang="en-US"/>
          </a:p>
        </p:txBody>
      </p:sp>
    </p:spTree>
    <p:extLst>
      <p:ext uri="{BB962C8B-B14F-4D97-AF65-F5344CB8AC3E}">
        <p14:creationId xmlns:p14="http://schemas.microsoft.com/office/powerpoint/2010/main" val="3950962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15</a:t>
            </a:fld>
            <a:endParaRPr lang="en-US"/>
          </a:p>
        </p:txBody>
      </p:sp>
    </p:spTree>
    <p:extLst>
      <p:ext uri="{BB962C8B-B14F-4D97-AF65-F5344CB8AC3E}">
        <p14:creationId xmlns:p14="http://schemas.microsoft.com/office/powerpoint/2010/main" val="2217707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BFD01BE0-44C9-F94E-B93C-E742A74F27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CF797EC3-A539-0742-8F8E-E48F4642DF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ea typeface="ＭＳ Ｐゴシック" panose="020B0600070205080204" pitchFamily="34" charset="-128"/>
              </a:rPr>
              <a:t>List servs</a:t>
            </a:r>
          </a:p>
          <a:p>
            <a:r>
              <a:rPr lang="en-US" altLang="en-US" dirty="0">
                <a:ea typeface="ＭＳ Ｐゴシック" panose="020B0600070205080204" pitchFamily="34" charset="-128"/>
              </a:rPr>
              <a:t>In services with districts or schools</a:t>
            </a:r>
          </a:p>
          <a:p>
            <a:endParaRPr lang="en-US" altLang="en-US" dirty="0">
              <a:ea typeface="ＭＳ Ｐゴシック" panose="020B0600070205080204" pitchFamily="34" charset="-128"/>
            </a:endParaRPr>
          </a:p>
        </p:txBody>
      </p:sp>
      <p:sp>
        <p:nvSpPr>
          <p:cNvPr id="36867" name="Slide Number Placeholder 3">
            <a:extLst>
              <a:ext uri="{FF2B5EF4-FFF2-40B4-BE49-F238E27FC236}">
                <a16:creationId xmlns:a16="http://schemas.microsoft.com/office/drawing/2014/main" id="{18380E43-3423-FE4D-99DC-EE6E8FA742A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fld id="{3BF073C3-F995-0441-91C9-B8E15337EC4A}" type="slidenum">
              <a:rPr lang="en-US" altLang="en-US" smtClean="0">
                <a:latin typeface="Calibri" panose="020F0502020204030204" pitchFamily="34" charset="0"/>
              </a:rPr>
              <a:pPr/>
              <a:t>16</a:t>
            </a:fld>
            <a:endParaRPr lang="en-US" altLang="en-US">
              <a:latin typeface="Calibri" panose="020F0502020204030204" pitchFamily="34" charset="0"/>
            </a:endParaRPr>
          </a:p>
        </p:txBody>
      </p:sp>
    </p:spTree>
    <p:extLst>
      <p:ext uri="{BB962C8B-B14F-4D97-AF65-F5344CB8AC3E}">
        <p14:creationId xmlns:p14="http://schemas.microsoft.com/office/powerpoint/2010/main" val="3290787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intro-who am I and what do I do</a:t>
            </a:r>
          </a:p>
          <a:p>
            <a:r>
              <a:rPr lang="en-US" dirty="0"/>
              <a:t>Who is in the room?</a:t>
            </a:r>
          </a:p>
          <a:p>
            <a:endParaRPr lang="en-US" dirty="0"/>
          </a:p>
          <a:p>
            <a:r>
              <a:rPr lang="en-US" dirty="0"/>
              <a:t>Poll in zoom:</a:t>
            </a:r>
          </a:p>
          <a:p>
            <a:r>
              <a:rPr lang="en-US" dirty="0"/>
              <a:t>Do you eat Ramen?  If yes, how do you like to eat Ramen?  What's your favorite flavor or topping?  Where do you like to get Ramen?  </a:t>
            </a:r>
          </a:p>
        </p:txBody>
      </p:sp>
      <p:sp>
        <p:nvSpPr>
          <p:cNvPr id="4" name="Slide Number Placeholder 3"/>
          <p:cNvSpPr>
            <a:spLocks noGrp="1"/>
          </p:cNvSpPr>
          <p:nvPr>
            <p:ph type="sldNum" sz="quarter" idx="5"/>
          </p:nvPr>
        </p:nvSpPr>
        <p:spPr/>
        <p:txBody>
          <a:bodyPr/>
          <a:lstStyle/>
          <a:p>
            <a:fld id="{1A289742-0AEC-1C4B-98E6-71E1E2C75F9B}" type="slidenum">
              <a:rPr lang="en-US" smtClean="0"/>
              <a:t>2</a:t>
            </a:fld>
            <a:endParaRPr lang="en-US"/>
          </a:p>
        </p:txBody>
      </p:sp>
    </p:spTree>
    <p:extLst>
      <p:ext uri="{BB962C8B-B14F-4D97-AF65-F5344CB8AC3E}">
        <p14:creationId xmlns:p14="http://schemas.microsoft.com/office/powerpoint/2010/main" val="1459224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289742-0AEC-1C4B-98E6-71E1E2C75F9B}" type="slidenum">
              <a:rPr lang="en-US" smtClean="0"/>
              <a:t>3</a:t>
            </a:fld>
            <a:endParaRPr lang="en-US"/>
          </a:p>
        </p:txBody>
      </p:sp>
    </p:spTree>
    <p:extLst>
      <p:ext uri="{BB962C8B-B14F-4D97-AF65-F5344CB8AC3E}">
        <p14:creationId xmlns:p14="http://schemas.microsoft.com/office/powerpoint/2010/main" val="3843368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Inspiration struck when Momofuku Ando spotted the long lines for a simple bowl of ramen following World War II. </a:t>
            </a:r>
            <a:r>
              <a:rPr lang="en-US" sz="1200" b="0" i="1" u="none" strike="noStrike" kern="1200" dirty="0">
                <a:solidFill>
                  <a:schemeClr val="tx1"/>
                </a:solidFill>
                <a:effectLst/>
                <a:latin typeface="+mn-lt"/>
                <a:ea typeface="+mn-ea"/>
                <a:cs typeface="+mn-cs"/>
              </a:rPr>
              <a:t>Magic Ramen </a:t>
            </a:r>
            <a:r>
              <a:rPr lang="en-US" sz="1200" b="0" i="0" u="none" strike="noStrike" kern="1200" dirty="0">
                <a:solidFill>
                  <a:schemeClr val="tx1"/>
                </a:solidFill>
                <a:effectLst/>
                <a:latin typeface="+mn-lt"/>
                <a:ea typeface="+mn-ea"/>
                <a:cs typeface="+mn-cs"/>
              </a:rPr>
              <a:t>tells the true story behind the creation of one of the world’s most popular foods.</a:t>
            </a:r>
          </a:p>
          <a:p>
            <a:pPr fontAlgn="base"/>
            <a:r>
              <a:rPr lang="en-US" sz="1200" b="0" i="0" u="none" strike="noStrike" kern="1200" dirty="0">
                <a:solidFill>
                  <a:schemeClr val="tx1"/>
                </a:solidFill>
                <a:effectLst/>
                <a:latin typeface="+mn-lt"/>
                <a:ea typeface="+mn-ea"/>
                <a:cs typeface="+mn-cs"/>
              </a:rPr>
              <a:t>Every day, Momofuku Ando would retire to his lab—a little shed in his backyard. For years, he’d dreamed about making a new kind of ramen noodle soup that was quick, convenient, and tasty for the hungry people he’d seen in line for a bowl on the black market following World War II. </a:t>
            </a:r>
            <a:r>
              <a:rPr lang="en-US" sz="1200" b="0" i="1" u="none" strike="noStrike" kern="1200" dirty="0">
                <a:solidFill>
                  <a:schemeClr val="tx1"/>
                </a:solidFill>
                <a:effectLst/>
                <a:latin typeface="+mn-lt"/>
                <a:ea typeface="+mn-ea"/>
                <a:cs typeface="+mn-cs"/>
              </a:rPr>
              <a:t>Peace follows from a full stomach,</a:t>
            </a:r>
            <a:r>
              <a:rPr lang="en-US" sz="1200" b="0" i="0" u="none" strike="noStrike" kern="1200" dirty="0">
                <a:solidFill>
                  <a:schemeClr val="tx1"/>
                </a:solidFill>
                <a:effectLst/>
                <a:latin typeface="+mn-lt"/>
                <a:ea typeface="+mn-ea"/>
                <a:cs typeface="+mn-cs"/>
              </a:rPr>
              <a:t> he believed.</a:t>
            </a:r>
          </a:p>
          <a:p>
            <a:pPr fontAlgn="base"/>
            <a:r>
              <a:rPr lang="en-US" sz="1200" b="0" i="0" u="none" strike="noStrike" kern="1200" dirty="0">
                <a:solidFill>
                  <a:schemeClr val="tx1"/>
                </a:solidFill>
                <a:effectLst/>
                <a:latin typeface="+mn-lt"/>
                <a:ea typeface="+mn-ea"/>
                <a:cs typeface="+mn-cs"/>
              </a:rPr>
              <a:t>Day after day, Ando experimented. Night after night, he failed. But Ando kept experimenting.</a:t>
            </a:r>
          </a:p>
          <a:p>
            <a:pPr fontAlgn="base"/>
            <a:r>
              <a:rPr lang="en-US" sz="1200" b="0" i="0" u="none" strike="noStrike" kern="1200" dirty="0">
                <a:solidFill>
                  <a:schemeClr val="tx1"/>
                </a:solidFill>
                <a:effectLst/>
                <a:latin typeface="+mn-lt"/>
                <a:ea typeface="+mn-ea"/>
                <a:cs typeface="+mn-cs"/>
              </a:rPr>
              <a:t>With persistence, creativity, and a little inspiration, Momofuku Ando succeeded. This is the true story behind one of the world’s most popular foods.</a:t>
            </a:r>
          </a:p>
          <a:p>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4</a:t>
            </a:fld>
            <a:endParaRPr lang="en-US"/>
          </a:p>
        </p:txBody>
      </p:sp>
    </p:spTree>
    <p:extLst>
      <p:ext uri="{BB962C8B-B14F-4D97-AF65-F5344CB8AC3E}">
        <p14:creationId xmlns:p14="http://schemas.microsoft.com/office/powerpoint/2010/main" val="3917046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Andrea Wang loves noodles, food, and noodling about food. A former environmental scientist, Andrea is the author of Magic Ramen: The Story of Momofuku Ando. Andrea lives in Colorado with her family and their dog, Mochi. Sometimes they have instant ramen for breakfast. You can find out more about Andrea at </a:t>
            </a:r>
            <a:r>
              <a:rPr lang="en-US" sz="1200" kern="1200" dirty="0" err="1">
                <a:solidFill>
                  <a:schemeClr val="tx1"/>
                </a:solidFill>
                <a:effectLst/>
                <a:latin typeface="+mn-lt"/>
                <a:ea typeface="+mn-ea"/>
                <a:cs typeface="+mn-cs"/>
              </a:rPr>
              <a:t>andreaywang.com</a:t>
            </a:r>
            <a:r>
              <a:rPr lang="en-US"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5</a:t>
            </a:fld>
            <a:endParaRPr lang="en-US"/>
          </a:p>
        </p:txBody>
      </p:sp>
    </p:spTree>
    <p:extLst>
      <p:ext uri="{BB962C8B-B14F-4D97-AF65-F5344CB8AC3E}">
        <p14:creationId xmlns:p14="http://schemas.microsoft.com/office/powerpoint/2010/main" val="3634267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Kana </a:t>
            </a:r>
            <a:r>
              <a:rPr lang="en-US" sz="1200" kern="1200" dirty="0" err="1">
                <a:solidFill>
                  <a:schemeClr val="tx1"/>
                </a:solidFill>
                <a:effectLst/>
                <a:latin typeface="+mn-lt"/>
                <a:ea typeface="+mn-ea"/>
                <a:cs typeface="+mn-cs"/>
              </a:rPr>
              <a:t>Urbanowicz</a:t>
            </a:r>
            <a:r>
              <a:rPr lang="en-US" sz="1200" kern="1200" dirty="0">
                <a:solidFill>
                  <a:schemeClr val="tx1"/>
                </a:solidFill>
                <a:effectLst/>
                <a:latin typeface="+mn-lt"/>
                <a:ea typeface="+mn-ea"/>
                <a:cs typeface="+mn-cs"/>
              </a:rPr>
              <a:t> is a Japanese designer creating unique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illustrations, animations, comics, and other digital and 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painted works. In 2005, she graduated from Japan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Electronics College. After her studies, she specialized in web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design and started work as a full-time illustrator at a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company. While working there, she continued making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original character designs and figurines. In 2017 she turned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a freelance career.</a:t>
            </a:r>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6</a:t>
            </a:fld>
            <a:endParaRPr lang="en-US"/>
          </a:p>
        </p:txBody>
      </p:sp>
    </p:spTree>
    <p:extLst>
      <p:ext uri="{BB962C8B-B14F-4D97-AF65-F5344CB8AC3E}">
        <p14:creationId xmlns:p14="http://schemas.microsoft.com/office/powerpoint/2010/main" val="2700028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Reading of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title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with</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the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Author</a:t>
            </a:r>
            <a:r>
              <a:rPr lang="es-ES" sz="1200" kern="1200" dirty="0">
                <a:solidFill>
                  <a:schemeClr val="tx1"/>
                </a:solidFill>
                <a:effectLst/>
                <a:latin typeface="+mn-lt"/>
                <a:ea typeface="+mn-ea"/>
                <a:cs typeface="+mn-cs"/>
              </a:rPr>
              <a:t> Andrea Wang: </a:t>
            </a:r>
            <a:r>
              <a:rPr lang="es-ES" sz="1200" u="sng" kern="1200" dirty="0">
                <a:solidFill>
                  <a:schemeClr val="tx1"/>
                </a:solidFill>
                <a:effectLst/>
                <a:latin typeface="+mn-lt"/>
                <a:ea typeface="+mn-ea"/>
                <a:cs typeface="+mn-cs"/>
                <a:hlinkClick r:id="rId3"/>
              </a:rPr>
              <a:t>https://www.youtube.com/watch?v=DniXZhjwS8I</a:t>
            </a:r>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7</a:t>
            </a:fld>
            <a:endParaRPr lang="en-US"/>
          </a:p>
        </p:txBody>
      </p:sp>
    </p:spTree>
    <p:extLst>
      <p:ext uri="{BB962C8B-B14F-4D97-AF65-F5344CB8AC3E}">
        <p14:creationId xmlns:p14="http://schemas.microsoft.com/office/powerpoint/2010/main" val="108400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1A289742-0AEC-1C4B-98E6-71E1E2C75F9B}" type="slidenum">
              <a:rPr lang="en-US" smtClean="0"/>
              <a:t>8</a:t>
            </a:fld>
            <a:endParaRPr lang="en-US"/>
          </a:p>
        </p:txBody>
      </p:sp>
    </p:spTree>
    <p:extLst>
      <p:ext uri="{BB962C8B-B14F-4D97-AF65-F5344CB8AC3E}">
        <p14:creationId xmlns:p14="http://schemas.microsoft.com/office/powerpoint/2010/main" val="3234364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289742-0AEC-1C4B-98E6-71E1E2C75F9B}" type="slidenum">
              <a:rPr lang="en-US" smtClean="0"/>
              <a:t>10</a:t>
            </a:fld>
            <a:endParaRPr lang="en-US"/>
          </a:p>
        </p:txBody>
      </p:sp>
    </p:spTree>
    <p:extLst>
      <p:ext uri="{BB962C8B-B14F-4D97-AF65-F5344CB8AC3E}">
        <p14:creationId xmlns:p14="http://schemas.microsoft.com/office/powerpoint/2010/main" val="23075236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1/13/2021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1/13/2021</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1/13/2021</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1/13/2021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aboutjapan.japansociety.org/content.cfm/postwar_japan_1952-1989" TargetMode="External"/><Relationship Id="rId5" Type="http://schemas.openxmlformats.org/officeDocument/2006/relationships/hyperlink" Target="https://aboutjapan.japansociety.org/content.cfm/the_occupation_of_japan_and_democratic_reform" TargetMode="Externa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www.npr.org/sections/thesalt/2016/06/13/481586649/a-map-of-where-your-food-originated-may-surprise-you" TargetMode="External"/><Relationship Id="rId3" Type="http://schemas.openxmlformats.org/officeDocument/2006/relationships/image" Target="../media/image4.png"/><Relationship Id="rId7" Type="http://schemas.openxmlformats.org/officeDocument/2006/relationships/hyperlink" Target="https://www.newyorker.com/culture/culture-desk/the-history-of-the-ramen-noodl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s://www.ucpress.edu/book/9780520282353/the-untold-history-of-ramen" TargetMode="External"/><Relationship Id="rId5" Type="http://schemas.openxmlformats.org/officeDocument/2006/relationships/hyperlink" Target="https://firstwefeast.com/eat/2014/05/george-solt-on-the-messy-history-of-ramen" TargetMode="External"/><Relationship Id="rId4" Type="http://schemas.openxmlformats.org/officeDocument/2006/relationships/image" Target="../media/image18.jpe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nctasia.org/resources/" TargetMode="External"/><Relationship Id="rId5" Type="http://schemas.openxmlformats.org/officeDocument/2006/relationships/image" Target="../media/image8.jp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readu.utah.edu/" TargetMode="External"/><Relationship Id="rId5" Type="http://schemas.microsoft.com/office/2007/relationships/hdphoto" Target="../media/hdphoto2.wdp"/><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mailto:l.marzulli@utah.ed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8.jp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jp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youtube.com/watch?v=DniXZhjwS8I" TargetMode="External"/><Relationship Id="rId5" Type="http://schemas.microsoft.com/office/2007/relationships/hdphoto" Target="../media/hdphoto2.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afe.easia.columbia.edu/special/japan_1900_power.htm"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britannica.com/video/72837/leaders-Tripartite-Pact-Imperial-Japan-conflict-Nazi-December-194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1242D-E12E-4549-8AE8-98E970691772}"/>
              </a:ext>
            </a:extLst>
          </p:cNvPr>
          <p:cNvSpPr>
            <a:spLocks noGrp="1"/>
          </p:cNvSpPr>
          <p:nvPr>
            <p:ph type="ctrTitle"/>
          </p:nvPr>
        </p:nvSpPr>
        <p:spPr/>
        <p:txBody>
          <a:bodyPr/>
          <a:lstStyle/>
          <a:p>
            <a:r>
              <a:rPr lang="en-US" sz="8000" dirty="0"/>
              <a:t>Reading Asia</a:t>
            </a:r>
            <a:br>
              <a:rPr lang="en-US" sz="8000" dirty="0"/>
            </a:br>
            <a:r>
              <a:rPr lang="en-US" sz="8000" dirty="0"/>
              <a:t> </a:t>
            </a:r>
            <a:r>
              <a:rPr lang="en-US" sz="2600" dirty="0"/>
              <a:t>welcoming award-winning children’s literature into your classrooms.</a:t>
            </a:r>
            <a:br>
              <a:rPr lang="en-US" sz="2400" dirty="0"/>
            </a:br>
            <a:endParaRPr lang="en-US" sz="2400" dirty="0"/>
          </a:p>
        </p:txBody>
      </p:sp>
      <p:sp>
        <p:nvSpPr>
          <p:cNvPr id="3" name="Subtitle 2">
            <a:extLst>
              <a:ext uri="{FF2B5EF4-FFF2-40B4-BE49-F238E27FC236}">
                <a16:creationId xmlns:a16="http://schemas.microsoft.com/office/drawing/2014/main" id="{00F66E37-53AD-8940-89EF-E5A672218A70}"/>
              </a:ext>
            </a:extLst>
          </p:cNvPr>
          <p:cNvSpPr>
            <a:spLocks noGrp="1"/>
          </p:cNvSpPr>
          <p:nvPr>
            <p:ph type="subTitle" idx="1"/>
          </p:nvPr>
        </p:nvSpPr>
        <p:spPr>
          <a:xfrm>
            <a:off x="1069848" y="4389119"/>
            <a:ext cx="7891272" cy="1574359"/>
          </a:xfrm>
        </p:spPr>
        <p:txBody>
          <a:bodyPr>
            <a:normAutofit/>
          </a:bodyPr>
          <a:lstStyle/>
          <a:p>
            <a:r>
              <a:rPr lang="en-US" dirty="0"/>
              <a:t>Luciano Marzulli</a:t>
            </a:r>
          </a:p>
          <a:p>
            <a:r>
              <a:rPr lang="en-US" dirty="0"/>
              <a:t>K-16 Outreach Coordinator</a:t>
            </a:r>
          </a:p>
        </p:txBody>
      </p:sp>
      <p:pic>
        <p:nvPicPr>
          <p:cNvPr id="5" name="Picture 4" descr="A picture containing text&#10;&#10;Description automatically generated">
            <a:extLst>
              <a:ext uri="{FF2B5EF4-FFF2-40B4-BE49-F238E27FC236}">
                <a16:creationId xmlns:a16="http://schemas.microsoft.com/office/drawing/2014/main" id="{D700D52D-4CF5-D44A-91C1-DCEE74316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5425777"/>
            <a:ext cx="4245345" cy="959448"/>
          </a:xfrm>
          <a:prstGeom prst="rect">
            <a:avLst/>
          </a:prstGeom>
        </p:spPr>
      </p:pic>
    </p:spTree>
    <p:extLst>
      <p:ext uri="{BB962C8B-B14F-4D97-AF65-F5344CB8AC3E}">
        <p14:creationId xmlns:p14="http://schemas.microsoft.com/office/powerpoint/2010/main" val="3463722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0493D2-F53E-0D42-8DAA-CFBDE3A77283}"/>
              </a:ext>
            </a:extLst>
          </p:cNvPr>
          <p:cNvSpPr>
            <a:spLocks noGrp="1"/>
          </p:cNvSpPr>
          <p:nvPr>
            <p:ph type="title"/>
          </p:nvPr>
        </p:nvSpPr>
        <p:spPr>
          <a:xfrm>
            <a:off x="6400800" y="484632"/>
            <a:ext cx="5299586" cy="1609344"/>
          </a:xfrm>
          <a:ln>
            <a:noFill/>
          </a:ln>
        </p:spPr>
        <p:txBody>
          <a:bodyPr>
            <a:normAutofit/>
          </a:bodyPr>
          <a:lstStyle/>
          <a:p>
            <a:r>
              <a:rPr lang="en-US" sz="4000"/>
              <a:t>Japan after WWII</a:t>
            </a:r>
          </a:p>
        </p:txBody>
      </p:sp>
      <p:pic>
        <p:nvPicPr>
          <p:cNvPr id="7" name="Picture 6" descr="A picture containing building, photo, old, sign&#10;&#10;Description automatically generated">
            <a:extLst>
              <a:ext uri="{FF2B5EF4-FFF2-40B4-BE49-F238E27FC236}">
                <a16:creationId xmlns:a16="http://schemas.microsoft.com/office/drawing/2014/main" id="{DE483313-EBA0-954E-A64F-F90634F0F471}"/>
              </a:ext>
            </a:extLst>
          </p:cNvPr>
          <p:cNvPicPr>
            <a:picLocks noChangeAspect="1"/>
          </p:cNvPicPr>
          <p:nvPr/>
        </p:nvPicPr>
        <p:blipFill rotWithShape="1">
          <a:blip r:embed="rId4">
            <a:extLst>
              <a:ext uri="{28A0092B-C50C-407E-A947-70E740481C1C}">
                <a14:useLocalDpi xmlns:a14="http://schemas.microsoft.com/office/drawing/2010/main" val="0"/>
              </a:ext>
            </a:extLst>
          </a:blip>
          <a:srcRect l="4506" r="10710" b="2"/>
          <a:stretch/>
        </p:blipFill>
        <p:spPr>
          <a:xfrm rot="5400000">
            <a:off x="-395747" y="395748"/>
            <a:ext cx="6857999" cy="6066502"/>
          </a:xfrm>
          <a:prstGeom prst="rect">
            <a:avLst/>
          </a:prstGeom>
        </p:spPr>
      </p:pic>
      <p:sp>
        <p:nvSpPr>
          <p:cNvPr id="9" name="Content Placeholder 8">
            <a:extLst>
              <a:ext uri="{FF2B5EF4-FFF2-40B4-BE49-F238E27FC236}">
                <a16:creationId xmlns:a16="http://schemas.microsoft.com/office/drawing/2014/main" id="{CF3BF548-F3FF-4C10-893E-98B42DE6EBFE}"/>
              </a:ext>
            </a:extLst>
          </p:cNvPr>
          <p:cNvSpPr>
            <a:spLocks noGrp="1"/>
          </p:cNvSpPr>
          <p:nvPr>
            <p:ph idx="1"/>
          </p:nvPr>
        </p:nvSpPr>
        <p:spPr>
          <a:xfrm>
            <a:off x="6400799" y="2121408"/>
            <a:ext cx="5299585" cy="4050792"/>
          </a:xfrm>
        </p:spPr>
        <p:txBody>
          <a:bodyPr>
            <a:normAutofit/>
          </a:bodyPr>
          <a:lstStyle/>
          <a:p>
            <a:r>
              <a:rPr lang="en-US" sz="1800" dirty="0"/>
              <a:t>Allied Occupation (1945-1952)</a:t>
            </a:r>
          </a:p>
          <a:p>
            <a:pPr marL="0" indent="0">
              <a:buNone/>
            </a:pPr>
            <a:r>
              <a:rPr lang="en-US" dirty="0"/>
              <a:t>	Lesson plan: </a:t>
            </a:r>
            <a:r>
              <a:rPr lang="en-US" dirty="0">
                <a:hlinkClick r:id="rId5"/>
              </a:rPr>
              <a:t>https://aboutjapan.japansociety.org/content.cfm/the_occupation_of_japan_and_democratic_reform</a:t>
            </a:r>
            <a:r>
              <a:rPr lang="en-US" dirty="0"/>
              <a:t> </a:t>
            </a:r>
          </a:p>
          <a:p>
            <a:pPr marL="0" indent="0">
              <a:buNone/>
            </a:pPr>
            <a:r>
              <a:rPr lang="en-US" dirty="0"/>
              <a:t>Post War Japan (1952-)</a:t>
            </a:r>
          </a:p>
          <a:p>
            <a:pPr marL="0" indent="0">
              <a:buNone/>
            </a:pPr>
            <a:r>
              <a:rPr lang="en-US" dirty="0">
                <a:hlinkClick r:id="rId6"/>
              </a:rPr>
              <a:t>https://aboutjapan.japansociety.org/content.cfm/postwar_japan_1952-1989</a:t>
            </a:r>
            <a:r>
              <a:rPr lang="en-US" dirty="0"/>
              <a:t> </a:t>
            </a:r>
          </a:p>
        </p:txBody>
      </p:sp>
      <p:grpSp>
        <p:nvGrpSpPr>
          <p:cNvPr id="19" name="Group 18">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 name="Oval 19">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1" name="Oval 20">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3" name="TextBox 2">
            <a:extLst>
              <a:ext uri="{FF2B5EF4-FFF2-40B4-BE49-F238E27FC236}">
                <a16:creationId xmlns:a16="http://schemas.microsoft.com/office/drawing/2014/main" id="{E0B8C68A-C933-AA42-BE4E-54EE72677F23}"/>
              </a:ext>
            </a:extLst>
          </p:cNvPr>
          <p:cNvSpPr txBox="1"/>
          <p:nvPr/>
        </p:nvSpPr>
        <p:spPr>
          <a:xfrm>
            <a:off x="1701209" y="5656521"/>
            <a:ext cx="184731" cy="369332"/>
          </a:xfrm>
          <a:prstGeom prst="rect">
            <a:avLst/>
          </a:prstGeom>
          <a:noFill/>
        </p:spPr>
        <p:txBody>
          <a:bodyPr wrap="none" rtlCol="0">
            <a:spAutoFit/>
          </a:bodyPr>
          <a:lstStyle/>
          <a:p>
            <a:endParaRPr lang="es-ES_tradnl" dirty="0"/>
          </a:p>
        </p:txBody>
      </p:sp>
      <p:sp>
        <p:nvSpPr>
          <p:cNvPr id="4" name="TextBox 3">
            <a:extLst>
              <a:ext uri="{FF2B5EF4-FFF2-40B4-BE49-F238E27FC236}">
                <a16:creationId xmlns:a16="http://schemas.microsoft.com/office/drawing/2014/main" id="{495A0E86-0317-0E4B-A7A8-1B6824F2EF68}"/>
              </a:ext>
            </a:extLst>
          </p:cNvPr>
          <p:cNvSpPr txBox="1"/>
          <p:nvPr/>
        </p:nvSpPr>
        <p:spPr>
          <a:xfrm>
            <a:off x="2551814" y="2466753"/>
            <a:ext cx="184731" cy="369332"/>
          </a:xfrm>
          <a:prstGeom prst="rect">
            <a:avLst/>
          </a:prstGeom>
          <a:noFill/>
        </p:spPr>
        <p:txBody>
          <a:bodyPr wrap="none" rtlCol="0">
            <a:spAutoFit/>
          </a:bodyPr>
          <a:lstStyle/>
          <a:p>
            <a:endParaRPr lang="es-ES_tradnl" dirty="0"/>
          </a:p>
        </p:txBody>
      </p:sp>
    </p:spTree>
    <p:extLst>
      <p:ext uri="{BB962C8B-B14F-4D97-AF65-F5344CB8AC3E}">
        <p14:creationId xmlns:p14="http://schemas.microsoft.com/office/powerpoint/2010/main" val="4132525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BD9E-F4D1-D644-AC91-BE50C97C4C5F}"/>
              </a:ext>
            </a:extLst>
          </p:cNvPr>
          <p:cNvSpPr>
            <a:spLocks noGrp="1"/>
          </p:cNvSpPr>
          <p:nvPr>
            <p:ph type="title"/>
          </p:nvPr>
        </p:nvSpPr>
        <p:spPr/>
        <p:txBody>
          <a:bodyPr>
            <a:normAutofit/>
          </a:bodyPr>
          <a:lstStyle/>
          <a:p>
            <a:r>
              <a:rPr lang="en-US" sz="4400" dirty="0"/>
              <a:t>Comic Style elements of the illustrations</a:t>
            </a:r>
            <a:br>
              <a:rPr lang="en-US" dirty="0"/>
            </a:br>
            <a:endParaRPr lang="es-ES_tradnl" dirty="0"/>
          </a:p>
        </p:txBody>
      </p:sp>
      <p:pic>
        <p:nvPicPr>
          <p:cNvPr id="5" name="Content Placeholder 4" descr="Graphical user interface, website&#10;&#10;Description automatically generated">
            <a:extLst>
              <a:ext uri="{FF2B5EF4-FFF2-40B4-BE49-F238E27FC236}">
                <a16:creationId xmlns:a16="http://schemas.microsoft.com/office/drawing/2014/main" id="{4E89DE70-50BC-BA45-9AC9-CFC3435E5F5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35" t="20506" r="1925" b="17098"/>
          <a:stretch/>
        </p:blipFill>
        <p:spPr>
          <a:xfrm rot="10800000" flipV="1">
            <a:off x="616687" y="1204882"/>
            <a:ext cx="11357135" cy="5568696"/>
          </a:xfrm>
        </p:spPr>
      </p:pic>
    </p:spTree>
    <p:extLst>
      <p:ext uri="{BB962C8B-B14F-4D97-AF65-F5344CB8AC3E}">
        <p14:creationId xmlns:p14="http://schemas.microsoft.com/office/powerpoint/2010/main" val="2871145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0FD6-2675-424D-BC75-1D902194D4A7}"/>
              </a:ext>
            </a:extLst>
          </p:cNvPr>
          <p:cNvSpPr>
            <a:spLocks noGrp="1"/>
          </p:cNvSpPr>
          <p:nvPr>
            <p:ph type="title"/>
          </p:nvPr>
        </p:nvSpPr>
        <p:spPr/>
        <p:txBody>
          <a:bodyPr>
            <a:normAutofit/>
          </a:bodyPr>
          <a:lstStyle/>
          <a:p>
            <a:r>
              <a:rPr lang="en-US" sz="4400" dirty="0"/>
              <a:t>Comic Style elements of the illustrations</a:t>
            </a:r>
            <a:br>
              <a:rPr lang="en-US" dirty="0"/>
            </a:br>
            <a:endParaRPr lang="es-ES_tradnl" dirty="0"/>
          </a:p>
        </p:txBody>
      </p:sp>
      <p:pic>
        <p:nvPicPr>
          <p:cNvPr id="5" name="Content Placeholder 4" descr="Graphical user interface, website&#10;&#10;Description automatically generated">
            <a:extLst>
              <a:ext uri="{FF2B5EF4-FFF2-40B4-BE49-F238E27FC236}">
                <a16:creationId xmlns:a16="http://schemas.microsoft.com/office/drawing/2014/main" id="{55CDC7AD-CA8A-7E4A-8F92-C8512F11838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81" t="21134" r="1258" b="13253"/>
          <a:stretch/>
        </p:blipFill>
        <p:spPr>
          <a:xfrm rot="10800000" flipH="1" flipV="1">
            <a:off x="234413" y="1289304"/>
            <a:ext cx="10887739" cy="5600693"/>
          </a:xfrm>
        </p:spPr>
      </p:pic>
    </p:spTree>
    <p:extLst>
      <p:ext uri="{BB962C8B-B14F-4D97-AF65-F5344CB8AC3E}">
        <p14:creationId xmlns:p14="http://schemas.microsoft.com/office/powerpoint/2010/main" val="24669085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0F9526-43C9-9F45-8879-E2076697F303}"/>
              </a:ext>
            </a:extLst>
          </p:cNvPr>
          <p:cNvSpPr>
            <a:spLocks noGrp="1"/>
          </p:cNvSpPr>
          <p:nvPr>
            <p:ph type="title"/>
          </p:nvPr>
        </p:nvSpPr>
        <p:spPr>
          <a:xfrm>
            <a:off x="6400800" y="484632"/>
            <a:ext cx="5299586" cy="1609344"/>
          </a:xfrm>
          <a:ln>
            <a:noFill/>
          </a:ln>
        </p:spPr>
        <p:txBody>
          <a:bodyPr>
            <a:normAutofit/>
          </a:bodyPr>
          <a:lstStyle/>
          <a:p>
            <a:r>
              <a:rPr lang="en-US" sz="3400" dirty="0"/>
              <a:t>Additional Readings &amp; resource links…</a:t>
            </a:r>
            <a:endParaRPr lang="es-ES_tradnl" sz="3400" dirty="0"/>
          </a:p>
        </p:txBody>
      </p:sp>
      <p:pic>
        <p:nvPicPr>
          <p:cNvPr id="5" name="Content Placeholder 4" descr="A picture containing building, table, person, holding&#10;&#10;Description automatically generated">
            <a:extLst>
              <a:ext uri="{FF2B5EF4-FFF2-40B4-BE49-F238E27FC236}">
                <a16:creationId xmlns:a16="http://schemas.microsoft.com/office/drawing/2014/main" id="{D83FDAE2-ED43-604A-B739-BF3ED53FBE98}"/>
              </a:ext>
            </a:extLst>
          </p:cNvPr>
          <p:cNvPicPr>
            <a:picLocks noChangeAspect="1"/>
          </p:cNvPicPr>
          <p:nvPr/>
        </p:nvPicPr>
        <p:blipFill rotWithShape="1">
          <a:blip r:embed="rId4">
            <a:extLst>
              <a:ext uri="{28A0092B-C50C-407E-A947-70E740481C1C}">
                <a14:useLocalDpi xmlns:a14="http://schemas.microsoft.com/office/drawing/2010/main" val="0"/>
              </a:ext>
            </a:extLst>
          </a:blip>
          <a:srcRect r="2" b="15216"/>
          <a:stretch/>
        </p:blipFill>
        <p:spPr>
          <a:xfrm>
            <a:off x="1" y="10"/>
            <a:ext cx="6066502" cy="6857989"/>
          </a:xfrm>
          <a:prstGeom prst="rect">
            <a:avLst/>
          </a:prstGeom>
        </p:spPr>
      </p:pic>
      <p:sp>
        <p:nvSpPr>
          <p:cNvPr id="9" name="Content Placeholder 8">
            <a:extLst>
              <a:ext uri="{FF2B5EF4-FFF2-40B4-BE49-F238E27FC236}">
                <a16:creationId xmlns:a16="http://schemas.microsoft.com/office/drawing/2014/main" id="{D2477342-1E6C-48FD-AA6B-1AE361314B32}"/>
              </a:ext>
            </a:extLst>
          </p:cNvPr>
          <p:cNvSpPr>
            <a:spLocks noGrp="1"/>
          </p:cNvSpPr>
          <p:nvPr>
            <p:ph idx="1"/>
          </p:nvPr>
        </p:nvSpPr>
        <p:spPr>
          <a:xfrm>
            <a:off x="6400799" y="2121408"/>
            <a:ext cx="5299585" cy="4050792"/>
          </a:xfrm>
        </p:spPr>
        <p:txBody>
          <a:bodyPr>
            <a:normAutofit/>
          </a:bodyPr>
          <a:lstStyle/>
          <a:p>
            <a:r>
              <a:rPr lang="en-US" sz="1800" dirty="0"/>
              <a:t>The messy History of Ramen: </a:t>
            </a:r>
            <a:r>
              <a:rPr lang="en-US" sz="1800" dirty="0">
                <a:hlinkClick r:id="rId5"/>
              </a:rPr>
              <a:t>https://firstwefeast.com/eat/2014/05/george-solt-on-the-messy-history-of-ramen</a:t>
            </a:r>
            <a:r>
              <a:rPr lang="en-US" sz="1800" dirty="0"/>
              <a:t>  </a:t>
            </a:r>
          </a:p>
          <a:p>
            <a:r>
              <a:rPr lang="en-US" sz="1800" dirty="0"/>
              <a:t>The Untold History of Ramen </a:t>
            </a:r>
            <a:r>
              <a:rPr lang="en-US" sz="1800" dirty="0">
                <a:hlinkClick r:id="rId6"/>
              </a:rPr>
              <a:t>https://www.ucpress.edu/book/9780520282353/the-untold-history-of-ramen</a:t>
            </a:r>
            <a:r>
              <a:rPr lang="en-US" sz="1800" dirty="0"/>
              <a:t>  </a:t>
            </a:r>
          </a:p>
          <a:p>
            <a:r>
              <a:rPr lang="en-US" sz="1800" dirty="0"/>
              <a:t>The history of the Ramen Noodle: </a:t>
            </a:r>
            <a:r>
              <a:rPr lang="en-US" sz="1800" dirty="0">
                <a:hlinkClick r:id="rId7"/>
              </a:rPr>
              <a:t>https://www.newyorker.com/culture/culture-desk/the-history-of-the-ramen-noodle</a:t>
            </a:r>
            <a:r>
              <a:rPr lang="en-US" sz="1800" dirty="0"/>
              <a:t>  </a:t>
            </a:r>
          </a:p>
          <a:p>
            <a:r>
              <a:rPr lang="en-US" sz="1800" dirty="0"/>
              <a:t>Map of food origins: </a:t>
            </a:r>
            <a:r>
              <a:rPr lang="en-US" sz="1800" dirty="0">
                <a:hlinkClick r:id="rId8"/>
              </a:rPr>
              <a:t>https://www.npr.org/sections/thesalt/2016/06/13/481586649/a-map-of-where-your-food-originated-may-surprise-you</a:t>
            </a:r>
            <a:r>
              <a:rPr lang="en-US" sz="1800" dirty="0"/>
              <a:t>  </a:t>
            </a:r>
          </a:p>
          <a:p>
            <a:endParaRPr lang="en-US" sz="1800" dirty="0"/>
          </a:p>
          <a:p>
            <a:endParaRPr lang="en-US" sz="1800" dirty="0"/>
          </a:p>
        </p:txBody>
      </p:sp>
      <p:grpSp>
        <p:nvGrpSpPr>
          <p:cNvPr id="14" name="Group 13">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9">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50600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E6D6D4E-14E1-BD42-81B6-291B46D948B1}"/>
              </a:ext>
            </a:extLst>
          </p:cNvPr>
          <p:cNvSpPr>
            <a:spLocks noGrp="1"/>
          </p:cNvSpPr>
          <p:nvPr>
            <p:ph type="title"/>
          </p:nvPr>
        </p:nvSpPr>
        <p:spPr>
          <a:xfrm>
            <a:off x="1069848" y="484632"/>
            <a:ext cx="10058400" cy="1609344"/>
          </a:xfrm>
        </p:spPr>
        <p:txBody>
          <a:bodyPr>
            <a:normAutofit/>
          </a:bodyPr>
          <a:lstStyle/>
          <a:p>
            <a:r>
              <a:rPr lang="en-US" dirty="0"/>
              <a:t>Freeman Book Awards Resources</a:t>
            </a:r>
          </a:p>
        </p:txBody>
      </p:sp>
      <p:pic>
        <p:nvPicPr>
          <p:cNvPr id="5" name="Picture 4">
            <a:extLst>
              <a:ext uri="{FF2B5EF4-FFF2-40B4-BE49-F238E27FC236}">
                <a16:creationId xmlns:a16="http://schemas.microsoft.com/office/drawing/2014/main" id="{3C9BE311-A503-B748-A987-0764FAF682A3}"/>
              </a:ext>
            </a:extLst>
          </p:cNvPr>
          <p:cNvPicPr>
            <a:picLocks noChangeAspect="1"/>
          </p:cNvPicPr>
          <p:nvPr/>
        </p:nvPicPr>
        <p:blipFill rotWithShape="1">
          <a:blip r:embed="rId5">
            <a:extLst>
              <a:ext uri="{28A0092B-C50C-407E-A947-70E740481C1C}">
                <a14:useLocalDpi xmlns:a14="http://schemas.microsoft.com/office/drawing/2010/main" val="0"/>
              </a:ext>
            </a:extLst>
          </a:blip>
          <a:srcRect l="28675" r="51788"/>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F9AADDA5-AD88-AC42-B1EF-09E3B34CFDD5}"/>
              </a:ext>
            </a:extLst>
          </p:cNvPr>
          <p:cNvSpPr>
            <a:spLocks noGrp="1"/>
          </p:cNvSpPr>
          <p:nvPr>
            <p:ph idx="1"/>
          </p:nvPr>
        </p:nvSpPr>
        <p:spPr>
          <a:xfrm>
            <a:off x="6496216" y="2320412"/>
            <a:ext cx="4632031" cy="3851787"/>
          </a:xfrm>
        </p:spPr>
        <p:txBody>
          <a:bodyPr anchor="ctr">
            <a:normAutofit/>
          </a:bodyPr>
          <a:lstStyle/>
          <a:p>
            <a:r>
              <a:rPr lang="en-US" dirty="0">
                <a:hlinkClick r:id="rId6"/>
              </a:rPr>
              <a:t>http://nctasia.org/resources/</a:t>
            </a:r>
            <a:r>
              <a:rPr lang="en-US" dirty="0"/>
              <a:t> </a:t>
            </a:r>
          </a:p>
        </p:txBody>
      </p:sp>
      <p:sp>
        <p:nvSpPr>
          <p:cNvPr id="23" name="Oval 22">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54957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4F6E6A-621E-9645-B6C2-4B90546C197E}"/>
              </a:ext>
            </a:extLst>
          </p:cNvPr>
          <p:cNvPicPr>
            <a:picLocks noChangeAspect="1"/>
          </p:cNvPicPr>
          <p:nvPr/>
        </p:nvPicPr>
        <p:blipFill rotWithShape="1">
          <a:blip r:embed="rId3">
            <a:extLst>
              <a:ext uri="{28A0092B-C50C-407E-A947-70E740481C1C}">
                <a14:useLocalDpi xmlns:a14="http://schemas.microsoft.com/office/drawing/2010/main" val="0"/>
              </a:ext>
            </a:extLst>
          </a:blip>
          <a:srcRect t="645" b="27239"/>
          <a:stretch/>
        </p:blipFill>
        <p:spPr>
          <a:xfrm>
            <a:off x="20" y="10"/>
            <a:ext cx="12191980" cy="6857989"/>
          </a:xfrm>
          <a:prstGeom prst="rect">
            <a:avLst/>
          </a:prstGeom>
        </p:spPr>
      </p:pic>
      <p:sp>
        <p:nvSpPr>
          <p:cNvPr id="10" name="Rectangle 9">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650BD-9766-784E-B680-6950475D6CBF}"/>
              </a:ext>
            </a:extLst>
          </p:cNvPr>
          <p:cNvSpPr>
            <a:spLocks noGrp="1"/>
          </p:cNvSpPr>
          <p:nvPr>
            <p:ph type="title"/>
          </p:nvPr>
        </p:nvSpPr>
        <p:spPr>
          <a:xfrm>
            <a:off x="1069848" y="484632"/>
            <a:ext cx="10058400" cy="1609344"/>
          </a:xfrm>
        </p:spPr>
        <p:txBody>
          <a:bodyPr anchor="ctr">
            <a:normAutofit/>
          </a:bodyPr>
          <a:lstStyle/>
          <a:p>
            <a:pPr algn="ctr"/>
            <a:r>
              <a:rPr lang="en-US" sz="8000" dirty="0">
                <a:solidFill>
                  <a:schemeClr val="tx1"/>
                </a:solidFill>
              </a:rPr>
              <a:t>READ U</a:t>
            </a:r>
          </a:p>
        </p:txBody>
      </p:sp>
      <p:sp>
        <p:nvSpPr>
          <p:cNvPr id="3" name="Content Placeholder 2">
            <a:extLst>
              <a:ext uri="{FF2B5EF4-FFF2-40B4-BE49-F238E27FC236}">
                <a16:creationId xmlns:a16="http://schemas.microsoft.com/office/drawing/2014/main" id="{5DDE61EF-AE8A-B44B-9EB4-84740A50BB7F}"/>
              </a:ext>
            </a:extLst>
          </p:cNvPr>
          <p:cNvSpPr>
            <a:spLocks noGrp="1"/>
          </p:cNvSpPr>
          <p:nvPr>
            <p:ph idx="1"/>
          </p:nvPr>
        </p:nvSpPr>
        <p:spPr>
          <a:xfrm>
            <a:off x="1069848" y="2121408"/>
            <a:ext cx="10058400" cy="4050792"/>
          </a:xfrm>
        </p:spPr>
        <p:txBody>
          <a:bodyPr>
            <a:normAutofit/>
          </a:bodyPr>
          <a:lstStyle/>
          <a:p>
            <a:r>
              <a:rPr lang="en-US" sz="4000" dirty="0"/>
              <a:t>Curated book sets through the College of Education:</a:t>
            </a:r>
          </a:p>
          <a:p>
            <a:r>
              <a:rPr lang="en-US" sz="4000" dirty="0">
                <a:hlinkClick r:id="rId6"/>
              </a:rPr>
              <a:t>http://readu.utah.edu</a:t>
            </a:r>
            <a:endParaRPr lang="en-US" sz="4000" dirty="0"/>
          </a:p>
          <a:p>
            <a:endParaRPr lang="en-US" dirty="0"/>
          </a:p>
        </p:txBody>
      </p:sp>
      <p:grpSp>
        <p:nvGrpSpPr>
          <p:cNvPr id="14" name="Group 13">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92136205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4">
            <a:extLst>
              <a:ext uri="{FF2B5EF4-FFF2-40B4-BE49-F238E27FC236}">
                <a16:creationId xmlns:a16="http://schemas.microsoft.com/office/drawing/2014/main" id="{EC4AB0E7-F414-9F40-B79B-4CCE96656B2A}"/>
              </a:ext>
            </a:extLst>
          </p:cNvPr>
          <p:cNvSpPr txBox="1">
            <a:spLocks noChangeArrowheads="1"/>
          </p:cNvSpPr>
          <p:nvPr/>
        </p:nvSpPr>
        <p:spPr bwMode="auto">
          <a:xfrm>
            <a:off x="5081588" y="0"/>
            <a:ext cx="6437312"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Rockwell" panose="02060603020205020403" pitchFamily="18" charset="77"/>
                <a:ea typeface="ＭＳ Ｐゴシック" panose="020B0600070205080204" pitchFamily="34" charset="-128"/>
              </a:defRPr>
            </a:lvl1pPr>
            <a:lvl2pPr marL="742950" indent="-285750">
              <a:defRPr>
                <a:solidFill>
                  <a:schemeClr val="tx1"/>
                </a:solidFill>
                <a:latin typeface="Rockwell" panose="02060603020205020403" pitchFamily="18" charset="77"/>
                <a:ea typeface="ＭＳ Ｐゴシック" panose="020B0600070205080204" pitchFamily="34" charset="-128"/>
              </a:defRPr>
            </a:lvl2pPr>
            <a:lvl3pPr marL="1143000" indent="-228600">
              <a:defRPr>
                <a:solidFill>
                  <a:schemeClr val="tx1"/>
                </a:solidFill>
                <a:latin typeface="Rockwell" panose="02060603020205020403" pitchFamily="18" charset="77"/>
                <a:ea typeface="ＭＳ Ｐゴシック" panose="020B0600070205080204" pitchFamily="34" charset="-128"/>
              </a:defRPr>
            </a:lvl3pPr>
            <a:lvl4pPr marL="1600200" indent="-228600">
              <a:defRPr>
                <a:solidFill>
                  <a:schemeClr val="tx1"/>
                </a:solidFill>
                <a:latin typeface="Rockwell" panose="02060603020205020403" pitchFamily="18" charset="77"/>
                <a:ea typeface="ＭＳ Ｐゴシック" panose="020B0600070205080204" pitchFamily="34" charset="-128"/>
              </a:defRPr>
            </a:lvl4pPr>
            <a:lvl5pPr marL="2057400" indent="-228600">
              <a:defRPr>
                <a:solidFill>
                  <a:schemeClr val="tx1"/>
                </a:solidFill>
                <a:latin typeface="Rockwell" panose="02060603020205020403" pitchFamily="18" charset="77"/>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77"/>
                <a:ea typeface="ＭＳ Ｐゴシック" panose="020B0600070205080204" pitchFamily="34" charset="-128"/>
              </a:defRPr>
            </a:lvl9pPr>
          </a:lstStyle>
          <a:p>
            <a:r>
              <a:rPr lang="en-US" altLang="en-US" sz="6000" dirty="0">
                <a:latin typeface="Miriam" panose="020B0502050101010101" pitchFamily="34" charset="-79"/>
              </a:rPr>
              <a:t>Let’s work together!</a:t>
            </a:r>
          </a:p>
          <a:p>
            <a:endParaRPr lang="en-US" altLang="en-US" dirty="0"/>
          </a:p>
          <a:p>
            <a:r>
              <a:rPr lang="en-US" altLang="en-US" sz="2800" dirty="0"/>
              <a:t>Luciano Marzulli	</a:t>
            </a:r>
          </a:p>
          <a:p>
            <a:r>
              <a:rPr lang="en-US" altLang="en-US" sz="2800" dirty="0">
                <a:hlinkClick r:id="rId3"/>
              </a:rPr>
              <a:t>l.marzulli@utah.edu</a:t>
            </a:r>
            <a:r>
              <a:rPr lang="en-US" altLang="en-US" sz="2800" dirty="0"/>
              <a:t> </a:t>
            </a:r>
          </a:p>
          <a:p>
            <a:r>
              <a:rPr lang="en-US" altLang="en-US" sz="2800" dirty="0"/>
              <a:t>K-16 Outreach Coordinator</a:t>
            </a:r>
          </a:p>
          <a:p>
            <a:r>
              <a:rPr lang="en-US" altLang="en-US" sz="2800" dirty="0"/>
              <a:t>International and Area Studies </a:t>
            </a:r>
          </a:p>
          <a:p>
            <a:r>
              <a:rPr lang="en-US" altLang="en-US" sz="2800" dirty="0"/>
              <a:t>801.581.6518</a:t>
            </a:r>
          </a:p>
          <a:p>
            <a:r>
              <a:rPr lang="en-US" altLang="en-US" sz="2800" dirty="0"/>
              <a:t>http://</a:t>
            </a:r>
            <a:r>
              <a:rPr lang="en-US" altLang="en-US" sz="2800" dirty="0" err="1"/>
              <a:t>ias.utah.edu</a:t>
            </a:r>
            <a:endParaRPr lang="en-US" altLang="en-US" sz="2800" dirty="0">
              <a:latin typeface="Miriam" panose="020B0502050101010101" pitchFamily="34" charset="-79"/>
            </a:endParaRPr>
          </a:p>
        </p:txBody>
      </p:sp>
      <p:sp>
        <p:nvSpPr>
          <p:cNvPr id="6" name="Title 1">
            <a:extLst>
              <a:ext uri="{FF2B5EF4-FFF2-40B4-BE49-F238E27FC236}">
                <a16:creationId xmlns:a16="http://schemas.microsoft.com/office/drawing/2014/main" id="{B335DD29-4816-5042-9F8A-25B358223AD0}"/>
              </a:ext>
            </a:extLst>
          </p:cNvPr>
          <p:cNvSpPr txBox="1">
            <a:spLocks/>
          </p:cNvSpPr>
          <p:nvPr/>
        </p:nvSpPr>
        <p:spPr>
          <a:xfrm rot="5400000">
            <a:off x="233898" y="3115469"/>
            <a:ext cx="6858000" cy="627062"/>
          </a:xfrm>
          <a:prstGeom prst="rect">
            <a:avLst/>
          </a:prstGeom>
          <a:solidFill>
            <a:srgbClr val="FF513F"/>
          </a:solidFill>
        </p:spPr>
        <p:txBody>
          <a:bodyPr anchor="ctr">
            <a:normAutofit fontScale="62500" lnSpcReduction="200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pPr algn="ctr" fontAlgn="auto">
              <a:spcAft>
                <a:spcPts val="0"/>
              </a:spcAft>
              <a:defRPr/>
            </a:pPr>
            <a:endParaRPr lang="en-US" sz="7000" dirty="0">
              <a:solidFill>
                <a:schemeClr val="bg1"/>
              </a:solidFill>
              <a:latin typeface="Meiryo" panose="020B0604030504040204" pitchFamily="34" charset="-128"/>
              <a:ea typeface="Meiryo" panose="020B0604030504040204" pitchFamily="34" charset="-128"/>
              <a:cs typeface="Meiryo" panose="020B0604030504040204" pitchFamily="34" charset="-128"/>
            </a:endParaRPr>
          </a:p>
        </p:txBody>
      </p:sp>
      <p:pic>
        <p:nvPicPr>
          <p:cNvPr id="3" name="Picture 2" descr="A picture containing text&#10;&#10;Description automatically generated">
            <a:extLst>
              <a:ext uri="{FF2B5EF4-FFF2-40B4-BE49-F238E27FC236}">
                <a16:creationId xmlns:a16="http://schemas.microsoft.com/office/drawing/2014/main" id="{C9EDCF6A-7F08-7344-A247-4E0ACBF25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883" y="4625310"/>
            <a:ext cx="6350000" cy="1435100"/>
          </a:xfrm>
          <a:prstGeom prst="rect">
            <a:avLst/>
          </a:prstGeom>
        </p:spPr>
      </p:pic>
    </p:spTree>
    <p:extLst>
      <p:ext uri="{BB962C8B-B14F-4D97-AF65-F5344CB8AC3E}">
        <p14:creationId xmlns:p14="http://schemas.microsoft.com/office/powerpoint/2010/main" val="4064089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72095BC-C06B-45BD-A206-0F75C6A4A9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F2B0C84E-0738-9443-A186-5C10DCFA62E5}"/>
              </a:ext>
            </a:extLst>
          </p:cNvPr>
          <p:cNvSpPr>
            <a:spLocks noGrp="1"/>
          </p:cNvSpPr>
          <p:nvPr>
            <p:ph type="title"/>
          </p:nvPr>
        </p:nvSpPr>
        <p:spPr>
          <a:xfrm>
            <a:off x="5522273" y="608273"/>
            <a:ext cx="5226137" cy="1407494"/>
          </a:xfrm>
        </p:spPr>
        <p:txBody>
          <a:bodyPr>
            <a:normAutofit/>
          </a:bodyPr>
          <a:lstStyle/>
          <a:p>
            <a:endParaRPr lang="en-US" sz="4000" dirty="0"/>
          </a:p>
        </p:txBody>
      </p:sp>
      <p:sp>
        <p:nvSpPr>
          <p:cNvPr id="14" name="Freeform: Shape 13">
            <a:extLst>
              <a:ext uri="{FF2B5EF4-FFF2-40B4-BE49-F238E27FC236}">
                <a16:creationId xmlns:a16="http://schemas.microsoft.com/office/drawing/2014/main" id="{4D40AAF3-394B-453B-8AF1-B796F8F9F9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0"/>
            <a:ext cx="4480560" cy="2516783"/>
          </a:xfrm>
          <a:custGeom>
            <a:avLst/>
            <a:gdLst>
              <a:gd name="connsiteX0" fmla="*/ 273471 w 4480560"/>
              <a:gd name="connsiteY0" fmla="*/ 0 h 2516783"/>
              <a:gd name="connsiteX1" fmla="*/ 4207090 w 4480560"/>
              <a:gd name="connsiteY1" fmla="*/ 0 h 2516783"/>
              <a:gd name="connsiteX2" fmla="*/ 4218264 w 4480560"/>
              <a:gd name="connsiteY2" fmla="*/ 73216 h 2516783"/>
              <a:gd name="connsiteX3" fmla="*/ 4228529 w 4480560"/>
              <a:gd name="connsiteY3" fmla="*/ 276503 h 2516783"/>
              <a:gd name="connsiteX4" fmla="*/ 2240280 w 4480560"/>
              <a:gd name="connsiteY4" fmla="*/ 2264752 h 2516783"/>
              <a:gd name="connsiteX5" fmla="*/ 252032 w 4480560"/>
              <a:gd name="connsiteY5" fmla="*/ 276503 h 2516783"/>
              <a:gd name="connsiteX6" fmla="*/ 262297 w 4480560"/>
              <a:gd name="connsiteY6" fmla="*/ 73216 h 2516783"/>
              <a:gd name="connsiteX7" fmla="*/ 18808 w 4480560"/>
              <a:gd name="connsiteY7" fmla="*/ 0 h 2516783"/>
              <a:gd name="connsiteX8" fmla="*/ 216879 w 4480560"/>
              <a:gd name="connsiteY8" fmla="*/ 0 h 2516783"/>
              <a:gd name="connsiteX9" fmla="*/ 206579 w 4480560"/>
              <a:gd name="connsiteY9" fmla="*/ 67490 h 2516783"/>
              <a:gd name="connsiteX10" fmla="*/ 196025 w 4480560"/>
              <a:gd name="connsiteY10" fmla="*/ 276503 h 2516783"/>
              <a:gd name="connsiteX11" fmla="*/ 2240280 w 4480560"/>
              <a:gd name="connsiteY11" fmla="*/ 2320759 h 2516783"/>
              <a:gd name="connsiteX12" fmla="*/ 4284535 w 4480560"/>
              <a:gd name="connsiteY12" fmla="*/ 276503 h 2516783"/>
              <a:gd name="connsiteX13" fmla="*/ 4273981 w 4480560"/>
              <a:gd name="connsiteY13" fmla="*/ 67490 h 2516783"/>
              <a:gd name="connsiteX14" fmla="*/ 4263681 w 4480560"/>
              <a:gd name="connsiteY14" fmla="*/ 0 h 2516783"/>
              <a:gd name="connsiteX15" fmla="*/ 4461752 w 4480560"/>
              <a:gd name="connsiteY15" fmla="*/ 0 h 2516783"/>
              <a:gd name="connsiteX16" fmla="*/ 4468994 w 4480560"/>
              <a:gd name="connsiteY16" fmla="*/ 47447 h 2516783"/>
              <a:gd name="connsiteX17" fmla="*/ 4480560 w 4480560"/>
              <a:gd name="connsiteY17" fmla="*/ 276503 h 2516783"/>
              <a:gd name="connsiteX18" fmla="*/ 2240280 w 4480560"/>
              <a:gd name="connsiteY18" fmla="*/ 2516783 h 2516783"/>
              <a:gd name="connsiteX19" fmla="*/ 0 w 4480560"/>
              <a:gd name="connsiteY19" fmla="*/ 276503 h 2516783"/>
              <a:gd name="connsiteX20" fmla="*/ 11567 w 4480560"/>
              <a:gd name="connsiteY20" fmla="*/ 47447 h 251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0560" h="2516783">
                <a:moveTo>
                  <a:pt x="273471" y="0"/>
                </a:moveTo>
                <a:lnTo>
                  <a:pt x="4207090" y="0"/>
                </a:lnTo>
                <a:lnTo>
                  <a:pt x="4218264" y="73216"/>
                </a:lnTo>
                <a:cubicBezTo>
                  <a:pt x="4225052" y="140055"/>
                  <a:pt x="4228529" y="207873"/>
                  <a:pt x="4228529" y="276503"/>
                </a:cubicBezTo>
                <a:cubicBezTo>
                  <a:pt x="4228529" y="1374583"/>
                  <a:pt x="3338359" y="2264752"/>
                  <a:pt x="2240280" y="2264752"/>
                </a:cubicBezTo>
                <a:cubicBezTo>
                  <a:pt x="1142201" y="2264752"/>
                  <a:pt x="252032" y="1374583"/>
                  <a:pt x="252032" y="276503"/>
                </a:cubicBezTo>
                <a:cubicBezTo>
                  <a:pt x="252032" y="207873"/>
                  <a:pt x="255509" y="140055"/>
                  <a:pt x="262297" y="73216"/>
                </a:cubicBezTo>
                <a:close/>
                <a:moveTo>
                  <a:pt x="18808" y="0"/>
                </a:moveTo>
                <a:lnTo>
                  <a:pt x="216879" y="0"/>
                </a:lnTo>
                <a:lnTo>
                  <a:pt x="206579" y="67490"/>
                </a:lnTo>
                <a:cubicBezTo>
                  <a:pt x="199600" y="136212"/>
                  <a:pt x="196025" y="205940"/>
                  <a:pt x="196025" y="276503"/>
                </a:cubicBezTo>
                <a:cubicBezTo>
                  <a:pt x="196025" y="1405514"/>
                  <a:pt x="1111269" y="2320759"/>
                  <a:pt x="2240280" y="2320759"/>
                </a:cubicBezTo>
                <a:cubicBezTo>
                  <a:pt x="3369291" y="2320759"/>
                  <a:pt x="4284535" y="1405514"/>
                  <a:pt x="4284535" y="276503"/>
                </a:cubicBezTo>
                <a:cubicBezTo>
                  <a:pt x="4284535" y="205940"/>
                  <a:pt x="4280960" y="136212"/>
                  <a:pt x="4273981" y="67490"/>
                </a:cubicBezTo>
                <a:lnTo>
                  <a:pt x="4263681" y="0"/>
                </a:lnTo>
                <a:lnTo>
                  <a:pt x="4461752" y="0"/>
                </a:lnTo>
                <a:lnTo>
                  <a:pt x="4468994" y="47447"/>
                </a:lnTo>
                <a:cubicBezTo>
                  <a:pt x="4476642" y="122759"/>
                  <a:pt x="4480560" y="199173"/>
                  <a:pt x="4480560" y="276503"/>
                </a:cubicBezTo>
                <a:cubicBezTo>
                  <a:pt x="4480560" y="1513776"/>
                  <a:pt x="3477553" y="2516783"/>
                  <a:pt x="2240280" y="2516783"/>
                </a:cubicBezTo>
                <a:cubicBezTo>
                  <a:pt x="1003008" y="2516783"/>
                  <a:pt x="0" y="1513776"/>
                  <a:pt x="0" y="276503"/>
                </a:cubicBezTo>
                <a:cubicBezTo>
                  <a:pt x="0" y="199173"/>
                  <a:pt x="3918" y="122759"/>
                  <a:pt x="11567" y="47447"/>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3" name="Content Placeholder 2">
            <a:extLst>
              <a:ext uri="{FF2B5EF4-FFF2-40B4-BE49-F238E27FC236}">
                <a16:creationId xmlns:a16="http://schemas.microsoft.com/office/drawing/2014/main" id="{EB4A9844-81C7-9842-BF51-0FF7891F30DA}"/>
              </a:ext>
            </a:extLst>
          </p:cNvPr>
          <p:cNvSpPr>
            <a:spLocks noGrp="1"/>
          </p:cNvSpPr>
          <p:nvPr>
            <p:ph idx="1"/>
          </p:nvPr>
        </p:nvSpPr>
        <p:spPr>
          <a:xfrm>
            <a:off x="5928396" y="2642547"/>
            <a:ext cx="5226137" cy="2971799"/>
          </a:xfrm>
        </p:spPr>
        <p:txBody>
          <a:bodyPr>
            <a:noAutofit/>
          </a:bodyPr>
          <a:lstStyle/>
          <a:p>
            <a:r>
              <a:rPr lang="en-US" sz="2600" dirty="0"/>
              <a:t>This session will provide an opportunity to take an in depth look at the 2019 Freeman Book Award Honorable Mention title: </a:t>
            </a:r>
            <a:r>
              <a:rPr lang="en-US" sz="2600" b="1" i="1" dirty="0"/>
              <a:t>Magic Ramen: the story of Momofuku Ando</a:t>
            </a:r>
            <a:r>
              <a:rPr lang="en-US" sz="2600" dirty="0"/>
              <a:t> written by Andrea Wang and illustrated by Kana </a:t>
            </a:r>
            <a:r>
              <a:rPr lang="en-US" sz="2600" dirty="0" err="1"/>
              <a:t>Urbanowicz</a:t>
            </a:r>
            <a:r>
              <a:rPr lang="en-US" sz="2600" dirty="0"/>
              <a:t>.  </a:t>
            </a:r>
          </a:p>
        </p:txBody>
      </p:sp>
      <p:pic>
        <p:nvPicPr>
          <p:cNvPr id="7" name="Picture 6">
            <a:extLst>
              <a:ext uri="{FF2B5EF4-FFF2-40B4-BE49-F238E27FC236}">
                <a16:creationId xmlns:a16="http://schemas.microsoft.com/office/drawing/2014/main" id="{998B0FD8-E3D7-044A-A3E5-B256FDDFD64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6557" y="816803"/>
            <a:ext cx="5681184" cy="5635734"/>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p:spPr>
      </p:pic>
      <p:sp>
        <p:nvSpPr>
          <p:cNvPr id="16" name="Freeform: Shape 15">
            <a:extLst>
              <a:ext uri="{FF2B5EF4-FFF2-40B4-BE49-F238E27FC236}">
                <a16:creationId xmlns:a16="http://schemas.microsoft.com/office/drawing/2014/main" id="{A4D0672D-43C7-420C-A186-48122D7CD5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7667"/>
            <a:ext cx="5681204" cy="6320333"/>
          </a:xfrm>
          <a:custGeom>
            <a:avLst/>
            <a:gdLst>
              <a:gd name="connsiteX0" fmla="*/ 0 w 5681204"/>
              <a:gd name="connsiteY0" fmla="*/ 5597835 h 6320333"/>
              <a:gd name="connsiteX1" fmla="*/ 39695 w 5681204"/>
              <a:gd name="connsiteY1" fmla="*/ 5641510 h 6320333"/>
              <a:gd name="connsiteX2" fmla="*/ 1034272 w 5681204"/>
              <a:gd name="connsiteY2" fmla="*/ 6312073 h 6320333"/>
              <a:gd name="connsiteX3" fmla="*/ 1056841 w 5681204"/>
              <a:gd name="connsiteY3" fmla="*/ 6320333 h 6320333"/>
              <a:gd name="connsiteX4" fmla="*/ 413612 w 5681204"/>
              <a:gd name="connsiteY4" fmla="*/ 6320333 h 6320333"/>
              <a:gd name="connsiteX5" fmla="*/ 300961 w 5681204"/>
              <a:gd name="connsiteY5" fmla="*/ 6249073 h 6320333"/>
              <a:gd name="connsiteX6" fmla="*/ 71042 w 5681204"/>
              <a:gd name="connsiteY6" fmla="*/ 6074983 h 6320333"/>
              <a:gd name="connsiteX7" fmla="*/ 0 w 5681204"/>
              <a:gd name="connsiteY7" fmla="*/ 6010415 h 6320333"/>
              <a:gd name="connsiteX8" fmla="*/ 2252205 w 5681204"/>
              <a:gd name="connsiteY8" fmla="*/ 385763 h 6320333"/>
              <a:gd name="connsiteX9" fmla="*/ 5295442 w 5681204"/>
              <a:gd name="connsiteY9" fmla="*/ 3429000 h 6320333"/>
              <a:gd name="connsiteX10" fmla="*/ 3436771 w 5681204"/>
              <a:gd name="connsiteY10" fmla="*/ 6233085 h 6320333"/>
              <a:gd name="connsiteX11" fmla="*/ 3198390 w 5681204"/>
              <a:gd name="connsiteY11" fmla="*/ 6320333 h 6320333"/>
              <a:gd name="connsiteX12" fmla="*/ 1306021 w 5681204"/>
              <a:gd name="connsiteY12" fmla="*/ 6320333 h 6320333"/>
              <a:gd name="connsiteX13" fmla="*/ 1067639 w 5681204"/>
              <a:gd name="connsiteY13" fmla="*/ 6233085 h 6320333"/>
              <a:gd name="connsiteX14" fmla="*/ 100311 w 5681204"/>
              <a:gd name="connsiteY14" fmla="*/ 5580893 h 6320333"/>
              <a:gd name="connsiteX15" fmla="*/ 0 w 5681204"/>
              <a:gd name="connsiteY15" fmla="*/ 5470524 h 6320333"/>
              <a:gd name="connsiteX16" fmla="*/ 0 w 5681204"/>
              <a:gd name="connsiteY16" fmla="*/ 1387476 h 6320333"/>
              <a:gd name="connsiteX17" fmla="*/ 100311 w 5681204"/>
              <a:gd name="connsiteY17" fmla="*/ 1277106 h 6320333"/>
              <a:gd name="connsiteX18" fmla="*/ 2252205 w 5681204"/>
              <a:gd name="connsiteY18" fmla="*/ 385763 h 6320333"/>
              <a:gd name="connsiteX19" fmla="*/ 2252205 w 5681204"/>
              <a:gd name="connsiteY19" fmla="*/ 0 h 6320333"/>
              <a:gd name="connsiteX20" fmla="*/ 5681204 w 5681204"/>
              <a:gd name="connsiteY20" fmla="*/ 3429000 h 6320333"/>
              <a:gd name="connsiteX21" fmla="*/ 4169391 w 5681204"/>
              <a:gd name="connsiteY21" fmla="*/ 6272380 h 6320333"/>
              <a:gd name="connsiteX22" fmla="*/ 4090458 w 5681204"/>
              <a:gd name="connsiteY22" fmla="*/ 6320333 h 6320333"/>
              <a:gd name="connsiteX23" fmla="*/ 3447569 w 5681204"/>
              <a:gd name="connsiteY23" fmla="*/ 6320333 h 6320333"/>
              <a:gd name="connsiteX24" fmla="*/ 3470138 w 5681204"/>
              <a:gd name="connsiteY24" fmla="*/ 6312073 h 6320333"/>
              <a:gd name="connsiteX25" fmla="*/ 5381167 w 5681204"/>
              <a:gd name="connsiteY25" fmla="*/ 3429000 h 6320333"/>
              <a:gd name="connsiteX26" fmla="*/ 2252205 w 5681204"/>
              <a:gd name="connsiteY26" fmla="*/ 300038 h 6320333"/>
              <a:gd name="connsiteX27" fmla="*/ 39695 w 5681204"/>
              <a:gd name="connsiteY27" fmla="*/ 1216490 h 6320333"/>
              <a:gd name="connsiteX28" fmla="*/ 0 w 5681204"/>
              <a:gd name="connsiteY28" fmla="*/ 1260165 h 6320333"/>
              <a:gd name="connsiteX29" fmla="*/ 0 w 5681204"/>
              <a:gd name="connsiteY29" fmla="*/ 847584 h 6320333"/>
              <a:gd name="connsiteX30" fmla="*/ 71042 w 5681204"/>
              <a:gd name="connsiteY30" fmla="*/ 783017 h 6320333"/>
              <a:gd name="connsiteX31" fmla="*/ 2252205 w 5681204"/>
              <a:gd name="connsiteY31" fmla="*/ 0 h 632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681204" h="6320333">
                <a:moveTo>
                  <a:pt x="0" y="5597835"/>
                </a:moveTo>
                <a:lnTo>
                  <a:pt x="39695" y="5641510"/>
                </a:lnTo>
                <a:cubicBezTo>
                  <a:pt x="322810" y="5924626"/>
                  <a:pt x="659928" y="6153739"/>
                  <a:pt x="1034272" y="6312073"/>
                </a:cubicBezTo>
                <a:lnTo>
                  <a:pt x="1056841" y="6320333"/>
                </a:lnTo>
                <a:lnTo>
                  <a:pt x="413612" y="6320333"/>
                </a:lnTo>
                <a:lnTo>
                  <a:pt x="300961" y="6249073"/>
                </a:lnTo>
                <a:cubicBezTo>
                  <a:pt x="221838" y="6194223"/>
                  <a:pt x="145134" y="6136129"/>
                  <a:pt x="71042" y="6074983"/>
                </a:cubicBezTo>
                <a:lnTo>
                  <a:pt x="0" y="6010415"/>
                </a:lnTo>
                <a:close/>
                <a:moveTo>
                  <a:pt x="2252205" y="385763"/>
                </a:moveTo>
                <a:cubicBezTo>
                  <a:pt x="3932939" y="385763"/>
                  <a:pt x="5295442" y="1748266"/>
                  <a:pt x="5295442" y="3429000"/>
                </a:cubicBezTo>
                <a:cubicBezTo>
                  <a:pt x="5295442" y="4689551"/>
                  <a:pt x="4529034" y="5771096"/>
                  <a:pt x="3436771" y="6233085"/>
                </a:cubicBezTo>
                <a:lnTo>
                  <a:pt x="3198390" y="6320333"/>
                </a:lnTo>
                <a:lnTo>
                  <a:pt x="1306021" y="6320333"/>
                </a:lnTo>
                <a:lnTo>
                  <a:pt x="1067639" y="6233085"/>
                </a:lnTo>
                <a:cubicBezTo>
                  <a:pt x="703552" y="6079088"/>
                  <a:pt x="375670" y="5856252"/>
                  <a:pt x="100311" y="5580893"/>
                </a:cubicBezTo>
                <a:lnTo>
                  <a:pt x="0" y="5470524"/>
                </a:lnTo>
                <a:lnTo>
                  <a:pt x="0" y="1387476"/>
                </a:lnTo>
                <a:lnTo>
                  <a:pt x="100311" y="1277106"/>
                </a:lnTo>
                <a:cubicBezTo>
                  <a:pt x="651028" y="726388"/>
                  <a:pt x="1411838" y="385763"/>
                  <a:pt x="2252205" y="385763"/>
                </a:cubicBezTo>
                <a:close/>
                <a:moveTo>
                  <a:pt x="2252205" y="0"/>
                </a:moveTo>
                <a:cubicBezTo>
                  <a:pt x="4145989" y="0"/>
                  <a:pt x="5681204" y="1535215"/>
                  <a:pt x="5681204" y="3429000"/>
                </a:cubicBezTo>
                <a:cubicBezTo>
                  <a:pt x="5681204" y="4612615"/>
                  <a:pt x="5081511" y="5656164"/>
                  <a:pt x="4169391" y="6272380"/>
                </a:cubicBezTo>
                <a:lnTo>
                  <a:pt x="4090458" y="6320333"/>
                </a:lnTo>
                <a:lnTo>
                  <a:pt x="3447569" y="6320333"/>
                </a:lnTo>
                <a:lnTo>
                  <a:pt x="3470138" y="6312073"/>
                </a:lnTo>
                <a:cubicBezTo>
                  <a:pt x="4593170" y="5837070"/>
                  <a:pt x="5381167" y="4725058"/>
                  <a:pt x="5381167" y="3429000"/>
                </a:cubicBezTo>
                <a:cubicBezTo>
                  <a:pt x="5381167" y="1700922"/>
                  <a:pt x="3980282" y="300038"/>
                  <a:pt x="2252205" y="300038"/>
                </a:cubicBezTo>
                <a:cubicBezTo>
                  <a:pt x="1388166" y="300038"/>
                  <a:pt x="605925" y="650259"/>
                  <a:pt x="39695" y="1216490"/>
                </a:cubicBezTo>
                <a:lnTo>
                  <a:pt x="0" y="1260165"/>
                </a:lnTo>
                <a:lnTo>
                  <a:pt x="0" y="847584"/>
                </a:lnTo>
                <a:lnTo>
                  <a:pt x="71042" y="783017"/>
                </a:lnTo>
                <a:cubicBezTo>
                  <a:pt x="663776" y="293850"/>
                  <a:pt x="1423674" y="0"/>
                  <a:pt x="2252205"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grpSp>
        <p:nvGrpSpPr>
          <p:cNvPr id="18" name="Group 17">
            <a:extLst>
              <a:ext uri="{FF2B5EF4-FFF2-40B4-BE49-F238E27FC236}">
                <a16:creationId xmlns:a16="http://schemas.microsoft.com/office/drawing/2014/main" id="{D96E3E53-A85C-4F1C-8D49-274B285842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9B18F255-8818-4B29-BE51-E6C53C9AA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9B9FAC86-F2AD-430F-A01E-366FAC8ABB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25974126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E6D6D4E-14E1-BD42-81B6-291B46D948B1}"/>
              </a:ext>
            </a:extLst>
          </p:cNvPr>
          <p:cNvSpPr>
            <a:spLocks noGrp="1"/>
          </p:cNvSpPr>
          <p:nvPr>
            <p:ph type="title"/>
          </p:nvPr>
        </p:nvSpPr>
        <p:spPr>
          <a:xfrm>
            <a:off x="1069848" y="484632"/>
            <a:ext cx="10058400" cy="1609344"/>
          </a:xfrm>
        </p:spPr>
        <p:txBody>
          <a:bodyPr>
            <a:normAutofit/>
          </a:bodyPr>
          <a:lstStyle/>
          <a:p>
            <a:r>
              <a:rPr lang="en-US" dirty="0"/>
              <a:t>Freeman Book Awards</a:t>
            </a:r>
          </a:p>
        </p:txBody>
      </p:sp>
      <p:pic>
        <p:nvPicPr>
          <p:cNvPr id="5" name="Picture 4">
            <a:extLst>
              <a:ext uri="{FF2B5EF4-FFF2-40B4-BE49-F238E27FC236}">
                <a16:creationId xmlns:a16="http://schemas.microsoft.com/office/drawing/2014/main" id="{3C9BE311-A503-B748-A987-0764FAF682A3}"/>
              </a:ext>
            </a:extLst>
          </p:cNvPr>
          <p:cNvPicPr>
            <a:picLocks noChangeAspect="1"/>
          </p:cNvPicPr>
          <p:nvPr/>
        </p:nvPicPr>
        <p:blipFill rotWithShape="1">
          <a:blip r:embed="rId5">
            <a:extLst>
              <a:ext uri="{28A0092B-C50C-407E-A947-70E740481C1C}">
                <a14:useLocalDpi xmlns:a14="http://schemas.microsoft.com/office/drawing/2010/main" val="0"/>
              </a:ext>
            </a:extLst>
          </a:blip>
          <a:srcRect l="28675" r="51788"/>
          <a:stretch/>
        </p:blipFill>
        <p:spPr>
          <a:xfrm>
            <a:off x="1007196" y="2265037"/>
            <a:ext cx="5088800" cy="3907158"/>
          </a:xfrm>
          <a:prstGeom prst="rect">
            <a:avLst/>
          </a:prstGeom>
        </p:spPr>
      </p:pic>
      <p:sp>
        <p:nvSpPr>
          <p:cNvPr id="3" name="Content Placeholder 2">
            <a:extLst>
              <a:ext uri="{FF2B5EF4-FFF2-40B4-BE49-F238E27FC236}">
                <a16:creationId xmlns:a16="http://schemas.microsoft.com/office/drawing/2014/main" id="{F9AADDA5-AD88-AC42-B1EF-09E3B34CFDD5}"/>
              </a:ext>
            </a:extLst>
          </p:cNvPr>
          <p:cNvSpPr>
            <a:spLocks noGrp="1"/>
          </p:cNvSpPr>
          <p:nvPr>
            <p:ph idx="1"/>
          </p:nvPr>
        </p:nvSpPr>
        <p:spPr>
          <a:xfrm>
            <a:off x="6496216" y="2320412"/>
            <a:ext cx="4632031" cy="3851787"/>
          </a:xfrm>
        </p:spPr>
        <p:txBody>
          <a:bodyPr anchor="ctr">
            <a:normAutofit lnSpcReduction="10000"/>
          </a:bodyPr>
          <a:lstStyle/>
          <a:p>
            <a:r>
              <a:rPr lang="en-US" sz="1600" dirty="0"/>
              <a:t>Honoring East And Southeast Asian Titles for Children and Young Adults</a:t>
            </a:r>
          </a:p>
          <a:p>
            <a:endParaRPr lang="en-US" sz="1400" dirty="0"/>
          </a:p>
          <a:p>
            <a:r>
              <a:rPr lang="en-US" sz="1600" dirty="0"/>
              <a:t>The National Consortium for Teaching about Asia (NCTA), the Committee on Teaching about Asia (CTA) of the Association for Asian Studies (AAS), and Asia for Educators (AFE) at Columbia University sponsor the annual Freeman Book Awards for new young adult and children’s literature. The awards recognize quality books for children and young adults that contribute meaningfully to an understanding of East and Southeast Asia. Awards are given in two categories: Children’s and Young Adult on the several countries of East and Southeast Asia.</a:t>
            </a:r>
          </a:p>
        </p:txBody>
      </p:sp>
      <p:sp>
        <p:nvSpPr>
          <p:cNvPr id="23" name="Oval 22">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8275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2" name="Rectangle 4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CC8B1B2-51C0-6C4E-8D47-742FE790F707}"/>
              </a:ext>
            </a:extLst>
          </p:cNvPr>
          <p:cNvSpPr>
            <a:spLocks noGrp="1"/>
          </p:cNvSpPr>
          <p:nvPr>
            <p:ph type="title"/>
          </p:nvPr>
        </p:nvSpPr>
        <p:spPr>
          <a:xfrm>
            <a:off x="1069848" y="484632"/>
            <a:ext cx="10058400" cy="1609344"/>
          </a:xfrm>
        </p:spPr>
        <p:txBody>
          <a:bodyPr>
            <a:normAutofit/>
          </a:bodyPr>
          <a:lstStyle/>
          <a:p>
            <a:r>
              <a:rPr lang="en-US" dirty="0"/>
              <a:t>Magic Ramen: the story of Momofuku Ando </a:t>
            </a:r>
            <a:endParaRPr lang="en-US"/>
          </a:p>
        </p:txBody>
      </p:sp>
      <p:pic>
        <p:nvPicPr>
          <p:cNvPr id="5" name="Content Placeholder 4">
            <a:extLst>
              <a:ext uri="{FF2B5EF4-FFF2-40B4-BE49-F238E27FC236}">
                <a16:creationId xmlns:a16="http://schemas.microsoft.com/office/drawing/2014/main" id="{556F6D67-7C71-694F-A87A-566F8B4D85B3}"/>
              </a:ext>
            </a:extLst>
          </p:cNvPr>
          <p:cNvPicPr>
            <a:picLocks noChangeAspect="1"/>
          </p:cNvPicPr>
          <p:nvPr/>
        </p:nvPicPr>
        <p:blipFill rotWithShape="1">
          <a:blip r:embed="rId5">
            <a:extLst>
              <a:ext uri="{28A0092B-C50C-407E-A947-70E740481C1C}">
                <a14:useLocalDpi xmlns:a14="http://schemas.microsoft.com/office/drawing/2010/main" val="0"/>
              </a:ext>
            </a:extLst>
          </a:blip>
          <a:srcRect t="14741" r="4" b="8019"/>
          <a:stretch/>
        </p:blipFill>
        <p:spPr>
          <a:xfrm>
            <a:off x="984504" y="2241074"/>
            <a:ext cx="5088800" cy="4268222"/>
          </a:xfrm>
          <a:prstGeom prst="rect">
            <a:avLst/>
          </a:prstGeom>
        </p:spPr>
      </p:pic>
      <p:sp>
        <p:nvSpPr>
          <p:cNvPr id="9" name="Content Placeholder 8">
            <a:extLst>
              <a:ext uri="{FF2B5EF4-FFF2-40B4-BE49-F238E27FC236}">
                <a16:creationId xmlns:a16="http://schemas.microsoft.com/office/drawing/2014/main" id="{1F688289-20BA-43F6-93B1-C8E7E0FC12FC}"/>
              </a:ext>
            </a:extLst>
          </p:cNvPr>
          <p:cNvSpPr>
            <a:spLocks noGrp="1"/>
          </p:cNvSpPr>
          <p:nvPr>
            <p:ph idx="1"/>
          </p:nvPr>
        </p:nvSpPr>
        <p:spPr>
          <a:xfrm>
            <a:off x="6496216" y="2320412"/>
            <a:ext cx="4632031" cy="3851787"/>
          </a:xfrm>
        </p:spPr>
        <p:txBody>
          <a:bodyPr anchor="ctr">
            <a:normAutofit/>
          </a:bodyPr>
          <a:lstStyle/>
          <a:p>
            <a:r>
              <a:rPr lang="en-US" dirty="0"/>
              <a:t>By Andrea Wang</a:t>
            </a:r>
          </a:p>
          <a:p>
            <a:r>
              <a:rPr lang="en-US" dirty="0"/>
              <a:t>Illustrated by Kana </a:t>
            </a:r>
            <a:r>
              <a:rPr lang="en-US" dirty="0" err="1"/>
              <a:t>Urbanowicz</a:t>
            </a:r>
            <a:endParaRPr lang="en-US" dirty="0"/>
          </a:p>
        </p:txBody>
      </p:sp>
      <p:sp>
        <p:nvSpPr>
          <p:cNvPr id="46" name="Oval 4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8" name="Oval 4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41952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35" name="Rectangle 34">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3">
              <a:alphaModFix amt="9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B386A53-BAD3-7146-B509-A05F99430781}"/>
              </a:ext>
            </a:extLst>
          </p:cNvPr>
          <p:cNvSpPr>
            <a:spLocks noGrp="1"/>
          </p:cNvSpPr>
          <p:nvPr>
            <p:ph type="title"/>
          </p:nvPr>
        </p:nvSpPr>
        <p:spPr>
          <a:xfrm>
            <a:off x="1285456" y="4162031"/>
            <a:ext cx="4543683" cy="1767141"/>
          </a:xfrm>
        </p:spPr>
        <p:txBody>
          <a:bodyPr>
            <a:normAutofit/>
          </a:bodyPr>
          <a:lstStyle/>
          <a:p>
            <a:pPr algn="r"/>
            <a:r>
              <a:rPr lang="en-US" dirty="0"/>
              <a:t>Andrea Wang</a:t>
            </a:r>
          </a:p>
        </p:txBody>
      </p:sp>
      <p:pic>
        <p:nvPicPr>
          <p:cNvPr id="6" name="Picture 5" descr="A person smiling for the camera&#10;&#10;Description automatically generated">
            <a:extLst>
              <a:ext uri="{FF2B5EF4-FFF2-40B4-BE49-F238E27FC236}">
                <a16:creationId xmlns:a16="http://schemas.microsoft.com/office/drawing/2014/main" id="{62DBD808-F10A-1944-B153-427A9F1C2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131" y="564542"/>
            <a:ext cx="2984565" cy="306461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A82814DB-27CA-AE42-8BB9-DB6769FA98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5295" y="830873"/>
            <a:ext cx="3204999" cy="2531949"/>
          </a:xfrm>
          <a:prstGeom prst="rect">
            <a:avLst/>
          </a:prstGeom>
        </p:spPr>
      </p:pic>
      <p:pic>
        <p:nvPicPr>
          <p:cNvPr id="13" name="Picture 12" descr="A person holding a sign&#10;&#10;Description automatically generated">
            <a:extLst>
              <a:ext uri="{FF2B5EF4-FFF2-40B4-BE49-F238E27FC236}">
                <a16:creationId xmlns:a16="http://schemas.microsoft.com/office/drawing/2014/main" id="{522AAF1C-4225-3C44-B973-AC607E14D7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9521" y="564542"/>
            <a:ext cx="3064611" cy="3064611"/>
          </a:xfrm>
          <a:prstGeom prst="rect">
            <a:avLst/>
          </a:prstGeom>
        </p:spPr>
      </p:pic>
      <p:sp>
        <p:nvSpPr>
          <p:cNvPr id="15" name="Content Placeholder 14">
            <a:extLst>
              <a:ext uri="{FF2B5EF4-FFF2-40B4-BE49-F238E27FC236}">
                <a16:creationId xmlns:a16="http://schemas.microsoft.com/office/drawing/2014/main" id="{DF4BB490-2B7A-413E-A5B3-3116E95E7B14}"/>
              </a:ext>
            </a:extLst>
          </p:cNvPr>
          <p:cNvSpPr>
            <a:spLocks noGrp="1"/>
          </p:cNvSpPr>
          <p:nvPr>
            <p:ph idx="1"/>
          </p:nvPr>
        </p:nvSpPr>
        <p:spPr>
          <a:xfrm>
            <a:off x="6217920" y="4170410"/>
            <a:ext cx="4699221" cy="1767141"/>
          </a:xfrm>
        </p:spPr>
        <p:txBody>
          <a:bodyPr anchor="ctr">
            <a:normAutofit fontScale="92500" lnSpcReduction="20000"/>
          </a:bodyPr>
          <a:lstStyle/>
          <a:p>
            <a:r>
              <a:rPr lang="en-US" sz="1800" dirty="0"/>
              <a:t>Andrea Wang loves noodles, food, and noodling about food. A former environmental scientist, Andrea is the author of Magic Ramen: The Story of Momofuku Ando. Andrea lives in Colorado with her family and their dog, Mochi. Sometimes they have instant ramen for breakfast. You can find out more about Andrea at </a:t>
            </a:r>
            <a:r>
              <a:rPr lang="en-US" sz="1800" dirty="0" err="1"/>
              <a:t>andreaywang.com</a:t>
            </a:r>
            <a:r>
              <a:rPr lang="en-US" sz="1800" dirty="0"/>
              <a:t>.</a:t>
            </a:r>
          </a:p>
          <a:p>
            <a:endParaRPr lang="en-US" sz="1800" dirty="0"/>
          </a:p>
        </p:txBody>
      </p:sp>
      <p:sp>
        <p:nvSpPr>
          <p:cNvPr id="39" name="Rectangle 38">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8">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3" name="Oval 42">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17204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14452A4A-2853-4001-9BA1-21733333F9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5774268" cy="5780684"/>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50EF1E-108F-E447-AC51-87BD0FECA164}"/>
              </a:ext>
            </a:extLst>
          </p:cNvPr>
          <p:cNvSpPr>
            <a:spLocks noGrp="1"/>
          </p:cNvSpPr>
          <p:nvPr>
            <p:ph type="title"/>
          </p:nvPr>
        </p:nvSpPr>
        <p:spPr>
          <a:xfrm>
            <a:off x="644893" y="484632"/>
            <a:ext cx="5168168" cy="1609344"/>
          </a:xfrm>
        </p:spPr>
        <p:txBody>
          <a:bodyPr>
            <a:normAutofit/>
          </a:bodyPr>
          <a:lstStyle/>
          <a:p>
            <a:r>
              <a:rPr lang="en-US" sz="4400" dirty="0"/>
              <a:t>Kana </a:t>
            </a:r>
            <a:r>
              <a:rPr lang="en-US" sz="4400" dirty="0" err="1"/>
              <a:t>Urbanowicz</a:t>
            </a:r>
            <a:endParaRPr lang="en-US" sz="4400" dirty="0"/>
          </a:p>
        </p:txBody>
      </p:sp>
      <p:sp>
        <p:nvSpPr>
          <p:cNvPr id="9" name="Content Placeholder 8">
            <a:extLst>
              <a:ext uri="{FF2B5EF4-FFF2-40B4-BE49-F238E27FC236}">
                <a16:creationId xmlns:a16="http://schemas.microsoft.com/office/drawing/2014/main" id="{34BBBC3D-109D-494F-B239-AF63C1529EB3}"/>
              </a:ext>
            </a:extLst>
          </p:cNvPr>
          <p:cNvSpPr>
            <a:spLocks noGrp="1"/>
          </p:cNvSpPr>
          <p:nvPr>
            <p:ph idx="1"/>
          </p:nvPr>
        </p:nvSpPr>
        <p:spPr>
          <a:xfrm>
            <a:off x="644893" y="2121408"/>
            <a:ext cx="5168168" cy="3759628"/>
          </a:xfrm>
        </p:spPr>
        <p:txBody>
          <a:bodyPr>
            <a:normAutofit/>
          </a:bodyPr>
          <a:lstStyle/>
          <a:p>
            <a:r>
              <a:rPr lang="en-US" sz="1400" dirty="0"/>
              <a:t>Illustrator</a:t>
            </a:r>
          </a:p>
          <a:p>
            <a:pPr marL="0" indent="0">
              <a:buNone/>
            </a:pPr>
            <a:r>
              <a:rPr lang="en-US" sz="1800" dirty="0"/>
              <a:t>Kana </a:t>
            </a:r>
            <a:r>
              <a:rPr lang="en-US" sz="1800" dirty="0" err="1"/>
              <a:t>Urbanowicz</a:t>
            </a:r>
            <a:r>
              <a:rPr lang="en-US" sz="1800" dirty="0"/>
              <a:t> is a Japanese designer creating unique illustrations, animations, comics, and other digital and hand painted works. In 2005, she graduated from Japan Electronics College. After her studies, she specialized in web design and started work as a full-time illustrator at a design company. While working there, she continued making original character designs and figurines. In 2017 she turned to a freelance career.</a:t>
            </a:r>
          </a:p>
          <a:p>
            <a:pPr marL="0" indent="0">
              <a:buNone/>
            </a:pPr>
            <a:endParaRPr lang="en-US" sz="1400" dirty="0"/>
          </a:p>
          <a:p>
            <a:pPr marL="0" indent="0">
              <a:buNone/>
            </a:pPr>
            <a:endParaRPr lang="en-US" sz="1400" dirty="0"/>
          </a:p>
        </p:txBody>
      </p:sp>
      <p:pic>
        <p:nvPicPr>
          <p:cNvPr id="5" name="Content Placeholder 4">
            <a:extLst>
              <a:ext uri="{FF2B5EF4-FFF2-40B4-BE49-F238E27FC236}">
                <a16:creationId xmlns:a16="http://schemas.microsoft.com/office/drawing/2014/main" id="{A867C35A-AF20-BB45-B4A3-217A0D705923}"/>
              </a:ext>
            </a:extLst>
          </p:cNvPr>
          <p:cNvPicPr>
            <a:picLocks noChangeAspect="1"/>
          </p:cNvPicPr>
          <p:nvPr/>
        </p:nvPicPr>
        <p:blipFill rotWithShape="1">
          <a:blip r:embed="rId4">
            <a:extLst>
              <a:ext uri="{28A0092B-C50C-407E-A947-70E740481C1C}">
                <a14:useLocalDpi xmlns:a14="http://schemas.microsoft.com/office/drawing/2010/main" val="0"/>
              </a:ext>
            </a:extLst>
          </a:blip>
          <a:srcRect r="10469" b="-3"/>
          <a:stretch/>
        </p:blipFill>
        <p:spPr>
          <a:xfrm rot="5400000">
            <a:off x="6010615" y="552335"/>
            <a:ext cx="2842075" cy="2380871"/>
          </a:xfrm>
          <a:prstGeom prst="rect">
            <a:avLst/>
          </a:prstGeom>
        </p:spPr>
      </p:pic>
      <p:sp>
        <p:nvSpPr>
          <p:cNvPr id="38" name="Rectangle 37">
            <a:extLst>
              <a:ext uri="{FF2B5EF4-FFF2-40B4-BE49-F238E27FC236}">
                <a16:creationId xmlns:a16="http://schemas.microsoft.com/office/drawing/2014/main" id="{7CB9AC1C-79C9-4966-8F90-DBA8A6984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776089" y="321733"/>
            <a:ext cx="3091859" cy="1844147"/>
          </a:xfrm>
          <a:prstGeom prst="rect">
            <a:avLst/>
          </a:prstGeom>
          <a:blipFill dpi="0" rotWithShape="1">
            <a:blip r:embed="rId5">
              <a:duotone>
                <a:schemeClr val="accent5">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sp>
        <p:nvSpPr>
          <p:cNvPr id="40" name="Rectangle 39">
            <a:extLst>
              <a:ext uri="{FF2B5EF4-FFF2-40B4-BE49-F238E27FC236}">
                <a16:creationId xmlns:a16="http://schemas.microsoft.com/office/drawing/2014/main" id="{D7479254-2731-44C5-88FB-BF4A5EF71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50000" y="3324678"/>
            <a:ext cx="2361497" cy="2777740"/>
          </a:xfrm>
          <a:prstGeom prst="rect">
            <a:avLst/>
          </a:prstGeom>
          <a:blipFill dpi="0" rotWithShape="1">
            <a:blip r:embed="rId5">
              <a:duotone>
                <a:schemeClr val="bg2">
                  <a:shade val="45000"/>
                  <a:satMod val="135000"/>
                </a:schemeClr>
                <a:prstClr val="white"/>
              </a:duotone>
            </a:blip>
            <a:srcRect/>
            <a:tile tx="0" ty="0" sx="92000" sy="89000" flip="xy" algn="ctr"/>
          </a:blipFill>
          <a:ln w="25400" cap="flat" cmpd="sng" algn="ctr">
            <a:noFill/>
            <a:prstDash val="solid"/>
          </a:ln>
          <a:effectLst/>
        </p:spPr>
        <p:txBody>
          <a:bodyPr lIns="0" tIns="0" rIns="0" bIns="0" rtlCol="0" anchor="ctr"/>
          <a:lstStyle/>
          <a:p>
            <a:pPr algn="ctr"/>
            <a:endParaRPr lang="en-US" sz="2000" kern="0">
              <a:solidFill>
                <a:prstClr val="white"/>
              </a:solidFill>
              <a:latin typeface="Rockwell Extra Bold" pitchFamily="18" charset="0"/>
            </a:endParaRPr>
          </a:p>
        </p:txBody>
      </p:sp>
      <p:pic>
        <p:nvPicPr>
          <p:cNvPr id="4" name="Picture 3" descr="A picture containing outdoor, holding, person, standing&#10;&#10;Description automatically generated">
            <a:extLst>
              <a:ext uri="{FF2B5EF4-FFF2-40B4-BE49-F238E27FC236}">
                <a16:creationId xmlns:a16="http://schemas.microsoft.com/office/drawing/2014/main" id="{5FD2FC3F-58D9-644E-9BDE-34943EF5A74D}"/>
              </a:ext>
            </a:extLst>
          </p:cNvPr>
          <p:cNvPicPr>
            <a:picLocks noChangeAspect="1"/>
          </p:cNvPicPr>
          <p:nvPr/>
        </p:nvPicPr>
        <p:blipFill rotWithShape="1">
          <a:blip r:embed="rId6">
            <a:extLst>
              <a:ext uri="{28A0092B-C50C-407E-A947-70E740481C1C}">
                <a14:useLocalDpi xmlns:a14="http://schemas.microsoft.com/office/drawing/2010/main" val="0"/>
              </a:ext>
            </a:extLst>
          </a:blip>
          <a:srcRect l="20199" r="18113"/>
          <a:stretch/>
        </p:blipFill>
        <p:spPr>
          <a:xfrm>
            <a:off x="8776087" y="2330472"/>
            <a:ext cx="3106457" cy="3771945"/>
          </a:xfrm>
          <a:prstGeom prst="rect">
            <a:avLst/>
          </a:prstGeom>
        </p:spPr>
      </p:pic>
      <p:grpSp>
        <p:nvGrpSpPr>
          <p:cNvPr id="42" name="Group 41">
            <a:extLst>
              <a:ext uri="{FF2B5EF4-FFF2-40B4-BE49-F238E27FC236}">
                <a16:creationId xmlns:a16="http://schemas.microsoft.com/office/drawing/2014/main" id="{1C0F8264-A19C-4C08-B6EA-A0BC6DEFB70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3" name="Oval 42">
              <a:extLst>
                <a:ext uri="{FF2B5EF4-FFF2-40B4-BE49-F238E27FC236}">
                  <a16:creationId xmlns:a16="http://schemas.microsoft.com/office/drawing/2014/main" id="{4264CC83-0D4A-4285-9A2E-94AAA96B57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4" name="Oval 43">
              <a:extLst>
                <a:ext uri="{FF2B5EF4-FFF2-40B4-BE49-F238E27FC236}">
                  <a16:creationId xmlns:a16="http://schemas.microsoft.com/office/drawing/2014/main" id="{A816401C-2A1E-456D-957D-2394225128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38313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C8B1B2-51C0-6C4E-8D47-742FE790F707}"/>
              </a:ext>
            </a:extLst>
          </p:cNvPr>
          <p:cNvSpPr>
            <a:spLocks noGrp="1"/>
          </p:cNvSpPr>
          <p:nvPr>
            <p:ph type="title"/>
          </p:nvPr>
        </p:nvSpPr>
        <p:spPr>
          <a:xfrm>
            <a:off x="6484219" y="5139705"/>
            <a:ext cx="4869179" cy="1517984"/>
          </a:xfrm>
        </p:spPr>
        <p:txBody>
          <a:bodyPr>
            <a:normAutofit/>
          </a:bodyPr>
          <a:lstStyle/>
          <a:p>
            <a:endParaRPr lang="en-US" sz="7200" dirty="0">
              <a:solidFill>
                <a:srgbClr val="000000"/>
              </a:solidFill>
            </a:endParaRPr>
          </a:p>
        </p:txBody>
      </p:sp>
      <p:pic>
        <p:nvPicPr>
          <p:cNvPr id="5" name="Content Placeholder 4">
            <a:extLst>
              <a:ext uri="{FF2B5EF4-FFF2-40B4-BE49-F238E27FC236}">
                <a16:creationId xmlns:a16="http://schemas.microsoft.com/office/drawing/2014/main" id="{556F6D67-7C71-694F-A87A-566F8B4D85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66" y="766708"/>
            <a:ext cx="6115733" cy="6066807"/>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40" name="Freeform: Shape 39">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9" name="Content Placeholder 8">
            <a:extLst>
              <a:ext uri="{FF2B5EF4-FFF2-40B4-BE49-F238E27FC236}">
                <a16:creationId xmlns:a16="http://schemas.microsoft.com/office/drawing/2014/main" id="{1F688289-20BA-43F6-93B1-C8E7E0FC12FC}"/>
              </a:ext>
            </a:extLst>
          </p:cNvPr>
          <p:cNvSpPr>
            <a:spLocks noGrp="1"/>
          </p:cNvSpPr>
          <p:nvPr>
            <p:ph idx="1"/>
          </p:nvPr>
        </p:nvSpPr>
        <p:spPr>
          <a:xfrm>
            <a:off x="6319206" y="3017520"/>
            <a:ext cx="4869179" cy="3640169"/>
          </a:xfrm>
        </p:spPr>
        <p:txBody>
          <a:bodyPr anchor="t">
            <a:noAutofit/>
          </a:bodyPr>
          <a:lstStyle/>
          <a:p>
            <a:r>
              <a:rPr lang="es-ES" dirty="0"/>
              <a:t>Reading of </a:t>
            </a:r>
            <a:r>
              <a:rPr lang="es-ES" dirty="0" err="1"/>
              <a:t>the</a:t>
            </a:r>
            <a:r>
              <a:rPr lang="es-ES" dirty="0"/>
              <a:t> </a:t>
            </a:r>
            <a:r>
              <a:rPr lang="es-ES" dirty="0" err="1"/>
              <a:t>title</a:t>
            </a:r>
            <a:r>
              <a:rPr lang="es-ES" dirty="0"/>
              <a:t> </a:t>
            </a:r>
            <a:r>
              <a:rPr lang="es-ES" dirty="0" err="1"/>
              <a:t>with</a:t>
            </a:r>
            <a:r>
              <a:rPr lang="es-ES" dirty="0"/>
              <a:t> </a:t>
            </a:r>
            <a:r>
              <a:rPr lang="es-ES" dirty="0" err="1"/>
              <a:t>the</a:t>
            </a:r>
            <a:r>
              <a:rPr lang="es-ES" dirty="0"/>
              <a:t> </a:t>
            </a:r>
            <a:r>
              <a:rPr lang="es-ES" dirty="0" err="1"/>
              <a:t>Author</a:t>
            </a:r>
            <a:r>
              <a:rPr lang="es-ES" dirty="0"/>
              <a:t> Andrea Wang: </a:t>
            </a:r>
            <a:r>
              <a:rPr lang="es-ES" u="sng" dirty="0">
                <a:hlinkClick r:id="rId6"/>
              </a:rPr>
              <a:t>https://www.youtube.com/watch?v=DniXZhjwS8I</a:t>
            </a:r>
            <a:r>
              <a:rPr lang="es-ES" dirty="0"/>
              <a:t> </a:t>
            </a:r>
            <a:endParaRPr lang="en-US" dirty="0"/>
          </a:p>
          <a:p>
            <a:endParaRPr lang="en-US" sz="2800" dirty="0">
              <a:solidFill>
                <a:srgbClr val="000000"/>
              </a:solidFill>
            </a:endParaRPr>
          </a:p>
        </p:txBody>
      </p:sp>
      <p:grpSp>
        <p:nvGrpSpPr>
          <p:cNvPr id="42" name="Group 41">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3" name="Oval 42">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44" name="Oval 43">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TextBox 5">
            <a:extLst>
              <a:ext uri="{FF2B5EF4-FFF2-40B4-BE49-F238E27FC236}">
                <a16:creationId xmlns:a16="http://schemas.microsoft.com/office/drawing/2014/main" id="{9481440D-CB32-434F-A19E-5BF77B7DCFEC}"/>
              </a:ext>
            </a:extLst>
          </p:cNvPr>
          <p:cNvSpPr txBox="1"/>
          <p:nvPr/>
        </p:nvSpPr>
        <p:spPr>
          <a:xfrm>
            <a:off x="6094476" y="401980"/>
            <a:ext cx="5093909" cy="1200329"/>
          </a:xfrm>
          <a:prstGeom prst="rect">
            <a:avLst/>
          </a:prstGeom>
          <a:noFill/>
        </p:spPr>
        <p:txBody>
          <a:bodyPr wrap="square" rtlCol="0">
            <a:spAutoFit/>
          </a:bodyPr>
          <a:lstStyle/>
          <a:p>
            <a:r>
              <a:rPr lang="en-US" sz="7200" dirty="0"/>
              <a:t>Let’s Read!</a:t>
            </a:r>
          </a:p>
        </p:txBody>
      </p:sp>
    </p:spTree>
    <p:extLst>
      <p:ext uri="{BB962C8B-B14F-4D97-AF65-F5344CB8AC3E}">
        <p14:creationId xmlns:p14="http://schemas.microsoft.com/office/powerpoint/2010/main" val="11546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fade">
                                      <p:cBhvr>
                                        <p:cTn id="19"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B7D298-D684-1440-AD4F-94B8FFB79162}"/>
              </a:ext>
            </a:extLst>
          </p:cNvPr>
          <p:cNvSpPr>
            <a:spLocks noGrp="1"/>
          </p:cNvSpPr>
          <p:nvPr>
            <p:ph type="title"/>
          </p:nvPr>
        </p:nvSpPr>
        <p:spPr>
          <a:xfrm>
            <a:off x="6400800" y="112133"/>
            <a:ext cx="5299586" cy="1609344"/>
          </a:xfrm>
          <a:ln>
            <a:noFill/>
          </a:ln>
        </p:spPr>
        <p:txBody>
          <a:bodyPr>
            <a:normAutofit/>
          </a:bodyPr>
          <a:lstStyle/>
          <a:p>
            <a:r>
              <a:rPr lang="es-ES_tradnl" sz="6000" dirty="0" err="1"/>
              <a:t>Japan</a:t>
            </a:r>
            <a:r>
              <a:rPr lang="es-ES_tradnl" sz="6000" dirty="0"/>
              <a:t> in </a:t>
            </a:r>
            <a:r>
              <a:rPr lang="es-ES_tradnl" sz="6000" dirty="0" err="1"/>
              <a:t>Context</a:t>
            </a:r>
            <a:endParaRPr lang="es-ES_tradnl" sz="6000" dirty="0"/>
          </a:p>
        </p:txBody>
      </p:sp>
      <p:pic>
        <p:nvPicPr>
          <p:cNvPr id="5" name="Picture 4" descr="A close up of a map&#10;&#10;Description automatically generated">
            <a:extLst>
              <a:ext uri="{FF2B5EF4-FFF2-40B4-BE49-F238E27FC236}">
                <a16:creationId xmlns:a16="http://schemas.microsoft.com/office/drawing/2014/main" id="{4198A631-5CE9-FF47-A463-C997E5011747}"/>
              </a:ext>
            </a:extLst>
          </p:cNvPr>
          <p:cNvPicPr>
            <a:picLocks noChangeAspect="1"/>
          </p:cNvPicPr>
          <p:nvPr/>
        </p:nvPicPr>
        <p:blipFill rotWithShape="1">
          <a:blip r:embed="rId4">
            <a:extLst>
              <a:ext uri="{28A0092B-C50C-407E-A947-70E740481C1C}">
                <a14:useLocalDpi xmlns:a14="http://schemas.microsoft.com/office/drawing/2010/main" val="0"/>
              </a:ext>
            </a:extLst>
          </a:blip>
          <a:srcRect r="5895"/>
          <a:stretch/>
        </p:blipFill>
        <p:spPr>
          <a:xfrm>
            <a:off x="1" y="10"/>
            <a:ext cx="6066502" cy="6857989"/>
          </a:xfrm>
          <a:prstGeom prst="rect">
            <a:avLst/>
          </a:prstGeom>
        </p:spPr>
      </p:pic>
      <p:sp>
        <p:nvSpPr>
          <p:cNvPr id="3" name="Content Placeholder 2">
            <a:extLst>
              <a:ext uri="{FF2B5EF4-FFF2-40B4-BE49-F238E27FC236}">
                <a16:creationId xmlns:a16="http://schemas.microsoft.com/office/drawing/2014/main" id="{CD90ED28-BF73-5543-8B87-2C09C0C89FC8}"/>
              </a:ext>
            </a:extLst>
          </p:cNvPr>
          <p:cNvSpPr>
            <a:spLocks noGrp="1"/>
          </p:cNvSpPr>
          <p:nvPr>
            <p:ph idx="1"/>
          </p:nvPr>
        </p:nvSpPr>
        <p:spPr>
          <a:xfrm>
            <a:off x="6400800" y="1403498"/>
            <a:ext cx="5299585" cy="4826183"/>
          </a:xfrm>
        </p:spPr>
        <p:txBody>
          <a:bodyPr>
            <a:normAutofit fontScale="92500" lnSpcReduction="20000"/>
          </a:bodyPr>
          <a:lstStyle/>
          <a:p>
            <a:r>
              <a:rPr lang="es-ES_tradnl" sz="2600" dirty="0"/>
              <a:t>Pre-</a:t>
            </a:r>
            <a:r>
              <a:rPr lang="es-ES_tradnl" sz="2600" dirty="0" err="1"/>
              <a:t>War</a:t>
            </a:r>
            <a:r>
              <a:rPr lang="es-ES_tradnl" sz="2600" dirty="0"/>
              <a:t> </a:t>
            </a:r>
            <a:r>
              <a:rPr lang="es-ES_tradnl" sz="2600" dirty="0" err="1"/>
              <a:t>Japan</a:t>
            </a:r>
            <a:endParaRPr lang="es-ES_tradnl" sz="2600" dirty="0"/>
          </a:p>
          <a:p>
            <a:endParaRPr lang="es-ES_tradnl" sz="2600" dirty="0"/>
          </a:p>
          <a:p>
            <a:pPr lvl="1"/>
            <a:r>
              <a:rPr lang="es-ES_tradnl" sz="2200" dirty="0" err="1"/>
              <a:t>Recovering</a:t>
            </a:r>
            <a:r>
              <a:rPr lang="es-ES_tradnl" sz="2200" dirty="0"/>
              <a:t> </a:t>
            </a:r>
            <a:r>
              <a:rPr lang="es-ES_tradnl" sz="2200" dirty="0" err="1"/>
              <a:t>from</a:t>
            </a:r>
            <a:r>
              <a:rPr lang="es-ES_tradnl" sz="2200" dirty="0"/>
              <a:t> </a:t>
            </a:r>
            <a:r>
              <a:rPr lang="es-ES_tradnl" sz="2200" dirty="0" err="1"/>
              <a:t>economic</a:t>
            </a:r>
            <a:r>
              <a:rPr lang="es-ES_tradnl" sz="2200" dirty="0"/>
              <a:t> </a:t>
            </a:r>
            <a:r>
              <a:rPr lang="es-ES_tradnl" sz="2200" dirty="0" err="1"/>
              <a:t>depression</a:t>
            </a:r>
            <a:r>
              <a:rPr lang="es-ES_tradnl" sz="2200" dirty="0"/>
              <a:t> (</a:t>
            </a:r>
            <a:r>
              <a:rPr lang="es-ES_tradnl" sz="2200" dirty="0" err="1"/>
              <a:t>like</a:t>
            </a:r>
            <a:r>
              <a:rPr lang="es-ES_tradnl" sz="2200" dirty="0"/>
              <a:t> </a:t>
            </a:r>
            <a:r>
              <a:rPr lang="es-ES_tradnl" sz="2200" dirty="0" err="1"/>
              <a:t>the</a:t>
            </a:r>
            <a:r>
              <a:rPr lang="es-ES_tradnl" sz="2200" dirty="0"/>
              <a:t> U.S.)</a:t>
            </a:r>
          </a:p>
          <a:p>
            <a:pPr lvl="1"/>
            <a:r>
              <a:rPr lang="es-ES_tradnl" sz="2200" dirty="0"/>
              <a:t>At </a:t>
            </a:r>
            <a:r>
              <a:rPr lang="es-ES_tradnl" sz="2200" dirty="0" err="1"/>
              <a:t>war</a:t>
            </a:r>
            <a:r>
              <a:rPr lang="es-ES_tradnl" sz="2200" dirty="0"/>
              <a:t> </a:t>
            </a:r>
            <a:r>
              <a:rPr lang="es-ES_tradnl" sz="2200" dirty="0" err="1"/>
              <a:t>with</a:t>
            </a:r>
            <a:r>
              <a:rPr lang="es-ES_tradnl" sz="2200" dirty="0"/>
              <a:t> China </a:t>
            </a:r>
            <a:r>
              <a:rPr lang="es-ES_tradnl" sz="2200" dirty="0" err="1"/>
              <a:t>since</a:t>
            </a:r>
            <a:r>
              <a:rPr lang="es-ES_tradnl" sz="2200" dirty="0"/>
              <a:t> 1937</a:t>
            </a:r>
          </a:p>
          <a:p>
            <a:pPr lvl="1"/>
            <a:r>
              <a:rPr lang="es-ES_tradnl" sz="2200" dirty="0" err="1"/>
              <a:t>Politics</a:t>
            </a:r>
            <a:r>
              <a:rPr lang="es-ES_tradnl" sz="2200" dirty="0"/>
              <a:t> </a:t>
            </a:r>
            <a:r>
              <a:rPr lang="es-ES_tradnl" sz="2200" dirty="0" err="1"/>
              <a:t>increasingly</a:t>
            </a:r>
            <a:r>
              <a:rPr lang="es-ES_tradnl" sz="2200" dirty="0"/>
              <a:t> </a:t>
            </a:r>
            <a:r>
              <a:rPr lang="es-ES_tradnl" sz="2200" dirty="0" err="1"/>
              <a:t>dominated</a:t>
            </a:r>
            <a:r>
              <a:rPr lang="es-ES_tradnl" sz="2200" dirty="0"/>
              <a:t> </a:t>
            </a:r>
            <a:r>
              <a:rPr lang="es-ES_tradnl" sz="2200" dirty="0" err="1"/>
              <a:t>by</a:t>
            </a:r>
            <a:r>
              <a:rPr lang="es-ES_tradnl" sz="2200" dirty="0"/>
              <a:t> </a:t>
            </a:r>
            <a:r>
              <a:rPr lang="es-ES_tradnl" sz="2200" dirty="0" err="1"/>
              <a:t>the</a:t>
            </a:r>
            <a:r>
              <a:rPr lang="es-ES_tradnl" sz="2200" dirty="0"/>
              <a:t> </a:t>
            </a:r>
            <a:r>
              <a:rPr lang="es-ES_tradnl" sz="2200" dirty="0" err="1"/>
              <a:t>military</a:t>
            </a:r>
            <a:endParaRPr lang="es-ES_tradnl" sz="2200" dirty="0"/>
          </a:p>
          <a:p>
            <a:pPr lvl="1"/>
            <a:r>
              <a:rPr lang="es-ES_tradnl" sz="2200" dirty="0" err="1"/>
              <a:t>Ideological</a:t>
            </a:r>
            <a:r>
              <a:rPr lang="es-ES_tradnl" sz="2200" dirty="0"/>
              <a:t> </a:t>
            </a:r>
            <a:r>
              <a:rPr lang="es-ES_tradnl" sz="2200" dirty="0" err="1"/>
              <a:t>shift</a:t>
            </a:r>
            <a:r>
              <a:rPr lang="es-ES_tradnl" sz="2200" dirty="0"/>
              <a:t>: </a:t>
            </a:r>
            <a:r>
              <a:rPr lang="es-ES_tradnl" sz="2200" dirty="0" err="1"/>
              <a:t>Shintoism</a:t>
            </a:r>
            <a:r>
              <a:rPr lang="es-ES_tradnl" sz="2200" dirty="0"/>
              <a:t> </a:t>
            </a:r>
            <a:r>
              <a:rPr lang="es-ES_tradnl" sz="2200" dirty="0" err="1"/>
              <a:t>dominating</a:t>
            </a:r>
            <a:r>
              <a:rPr lang="es-ES_tradnl" sz="2200" dirty="0"/>
              <a:t> </a:t>
            </a:r>
            <a:r>
              <a:rPr lang="es-ES_tradnl" sz="2200" dirty="0" err="1"/>
              <a:t>Buddhism</a:t>
            </a:r>
            <a:endParaRPr lang="es-ES_tradnl" sz="2200" dirty="0"/>
          </a:p>
          <a:p>
            <a:pPr lvl="1"/>
            <a:r>
              <a:rPr lang="es-ES_tradnl" sz="2200" dirty="0" err="1"/>
              <a:t>Racism</a:t>
            </a:r>
            <a:r>
              <a:rPr lang="es-ES_tradnl" sz="2200" dirty="0"/>
              <a:t> </a:t>
            </a:r>
            <a:r>
              <a:rPr lang="es-ES_tradnl" sz="2200" dirty="0" err="1"/>
              <a:t>from</a:t>
            </a:r>
            <a:r>
              <a:rPr lang="es-ES_tradnl" sz="2200" dirty="0"/>
              <a:t> </a:t>
            </a:r>
            <a:r>
              <a:rPr lang="es-ES_tradnl" sz="2200" dirty="0" err="1"/>
              <a:t>the</a:t>
            </a:r>
            <a:r>
              <a:rPr lang="es-ES_tradnl" sz="2200" dirty="0"/>
              <a:t> West</a:t>
            </a:r>
          </a:p>
          <a:p>
            <a:pPr lvl="1"/>
            <a:endParaRPr lang="es-ES_tradnl" sz="2200" dirty="0"/>
          </a:p>
          <a:p>
            <a:pPr marL="274320" lvl="1" indent="0">
              <a:buNone/>
            </a:pPr>
            <a:r>
              <a:rPr lang="es-ES_tradnl" sz="2200" dirty="0" err="1"/>
              <a:t>There’s</a:t>
            </a:r>
            <a:r>
              <a:rPr lang="es-ES_tradnl" sz="2200" dirty="0"/>
              <a:t> a </a:t>
            </a:r>
            <a:r>
              <a:rPr lang="es-ES_tradnl" sz="2200" dirty="0" err="1"/>
              <a:t>great</a:t>
            </a:r>
            <a:r>
              <a:rPr lang="es-ES_tradnl" sz="2200" dirty="0"/>
              <a:t> </a:t>
            </a:r>
            <a:r>
              <a:rPr lang="es-ES_tradnl" sz="2200" dirty="0" err="1"/>
              <a:t>onesheet</a:t>
            </a:r>
            <a:r>
              <a:rPr lang="es-ES_tradnl" sz="2200" dirty="0"/>
              <a:t> </a:t>
            </a:r>
            <a:r>
              <a:rPr lang="es-ES_tradnl" sz="2200" dirty="0" err="1"/>
              <a:t>synopsis</a:t>
            </a:r>
            <a:r>
              <a:rPr lang="es-ES_tradnl" sz="2200" dirty="0"/>
              <a:t> </a:t>
            </a:r>
            <a:r>
              <a:rPr lang="es-ES_tradnl" sz="2200" dirty="0" err="1"/>
              <a:t>with</a:t>
            </a:r>
            <a:r>
              <a:rPr lang="es-ES_tradnl" sz="2200" dirty="0"/>
              <a:t> more </a:t>
            </a:r>
            <a:r>
              <a:rPr lang="es-ES_tradnl" sz="2200" dirty="0" err="1"/>
              <a:t>details</a:t>
            </a:r>
            <a:r>
              <a:rPr lang="es-ES_tradnl" sz="2200" dirty="0"/>
              <a:t> </a:t>
            </a:r>
            <a:r>
              <a:rPr lang="es-ES_tradnl" sz="2200" dirty="0" err="1"/>
              <a:t>from</a:t>
            </a:r>
            <a:r>
              <a:rPr lang="es-ES_tradnl" sz="2200" dirty="0"/>
              <a:t> </a:t>
            </a:r>
            <a:r>
              <a:rPr lang="es-ES_tradnl" sz="2200" dirty="0" err="1"/>
              <a:t>the</a:t>
            </a:r>
            <a:r>
              <a:rPr lang="es-ES_tradnl" sz="2200" dirty="0"/>
              <a:t> East </a:t>
            </a:r>
            <a:r>
              <a:rPr lang="es-ES_tradnl" sz="2200" dirty="0" err="1"/>
              <a:t>Asian</a:t>
            </a:r>
            <a:r>
              <a:rPr lang="es-ES_tradnl" sz="2200" dirty="0"/>
              <a:t> </a:t>
            </a:r>
            <a:r>
              <a:rPr lang="es-ES_tradnl" sz="2200" dirty="0" err="1"/>
              <a:t>Institute</a:t>
            </a:r>
            <a:r>
              <a:rPr lang="es-ES_tradnl" sz="2200" dirty="0"/>
              <a:t> at Columbia </a:t>
            </a:r>
            <a:r>
              <a:rPr lang="es-ES_tradnl" sz="2200" dirty="0" err="1"/>
              <a:t>University’s</a:t>
            </a:r>
            <a:r>
              <a:rPr lang="es-ES_tradnl" sz="2200" dirty="0"/>
              <a:t> Asia </a:t>
            </a:r>
            <a:r>
              <a:rPr lang="es-ES_tradnl" sz="2200" dirty="0" err="1"/>
              <a:t>For</a:t>
            </a:r>
            <a:r>
              <a:rPr lang="es-ES_tradnl" sz="2200" dirty="0"/>
              <a:t> </a:t>
            </a:r>
            <a:r>
              <a:rPr lang="es-ES_tradnl" sz="2200" dirty="0" err="1"/>
              <a:t>Educators</a:t>
            </a:r>
            <a:r>
              <a:rPr lang="es-ES_tradnl" sz="2200" dirty="0"/>
              <a:t> </a:t>
            </a:r>
            <a:r>
              <a:rPr lang="es-ES_tradnl" sz="2200" dirty="0" err="1"/>
              <a:t>linked</a:t>
            </a:r>
            <a:r>
              <a:rPr lang="es-ES_tradnl" sz="2200" dirty="0"/>
              <a:t> </a:t>
            </a:r>
            <a:r>
              <a:rPr lang="es-ES_tradnl" sz="2200" dirty="0" err="1"/>
              <a:t>here</a:t>
            </a:r>
            <a:r>
              <a:rPr lang="es-ES_tradnl" sz="2200" dirty="0"/>
              <a:t>:</a:t>
            </a:r>
          </a:p>
          <a:p>
            <a:pPr marL="274320" lvl="1" indent="0">
              <a:buNone/>
            </a:pPr>
            <a:r>
              <a:rPr lang="es-ES_tradnl" sz="2200" dirty="0"/>
              <a:t> </a:t>
            </a:r>
            <a:r>
              <a:rPr lang="es-ES_tradnl" sz="2200" dirty="0">
                <a:hlinkClick r:id="rId5"/>
              </a:rPr>
              <a:t>http://afe.easia.columbia.edu/special/japan_1900_power.htm</a:t>
            </a:r>
            <a:r>
              <a:rPr lang="es-ES_tradnl" sz="2200" dirty="0"/>
              <a:t> </a:t>
            </a:r>
          </a:p>
          <a:p>
            <a:pPr marL="274320" lvl="1" indent="0">
              <a:buNone/>
            </a:pPr>
            <a:endParaRPr lang="es-ES_tradnl" sz="1700" dirty="0"/>
          </a:p>
        </p:txBody>
      </p:sp>
      <p:grpSp>
        <p:nvGrpSpPr>
          <p:cNvPr id="12" name="Group 11">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4186073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B7D298-D684-1440-AD4F-94B8FFB79162}"/>
              </a:ext>
            </a:extLst>
          </p:cNvPr>
          <p:cNvSpPr>
            <a:spLocks noGrp="1"/>
          </p:cNvSpPr>
          <p:nvPr>
            <p:ph type="title"/>
          </p:nvPr>
        </p:nvSpPr>
        <p:spPr>
          <a:xfrm>
            <a:off x="6400800" y="112133"/>
            <a:ext cx="5299586" cy="1609344"/>
          </a:xfrm>
          <a:ln>
            <a:noFill/>
          </a:ln>
        </p:spPr>
        <p:txBody>
          <a:bodyPr>
            <a:normAutofit/>
          </a:bodyPr>
          <a:lstStyle/>
          <a:p>
            <a:r>
              <a:rPr lang="es-ES_tradnl" sz="6000" dirty="0" err="1"/>
              <a:t>Japan</a:t>
            </a:r>
            <a:r>
              <a:rPr lang="es-ES_tradnl" sz="6000" dirty="0"/>
              <a:t> in </a:t>
            </a:r>
            <a:r>
              <a:rPr lang="es-ES_tradnl" sz="6000" dirty="0" err="1"/>
              <a:t>Context</a:t>
            </a:r>
            <a:endParaRPr lang="es-ES_tradnl" sz="6000" dirty="0"/>
          </a:p>
        </p:txBody>
      </p:sp>
      <p:pic>
        <p:nvPicPr>
          <p:cNvPr id="5" name="Picture 4" descr="A close up of a map&#10;&#10;Description automatically generated">
            <a:extLst>
              <a:ext uri="{FF2B5EF4-FFF2-40B4-BE49-F238E27FC236}">
                <a16:creationId xmlns:a16="http://schemas.microsoft.com/office/drawing/2014/main" id="{4198A631-5CE9-FF47-A463-C997E5011747}"/>
              </a:ext>
            </a:extLst>
          </p:cNvPr>
          <p:cNvPicPr>
            <a:picLocks noChangeAspect="1"/>
          </p:cNvPicPr>
          <p:nvPr/>
        </p:nvPicPr>
        <p:blipFill rotWithShape="1">
          <a:blip r:embed="rId3">
            <a:extLst>
              <a:ext uri="{28A0092B-C50C-407E-A947-70E740481C1C}">
                <a14:useLocalDpi xmlns:a14="http://schemas.microsoft.com/office/drawing/2010/main" val="0"/>
              </a:ext>
            </a:extLst>
          </a:blip>
          <a:srcRect r="5895"/>
          <a:stretch/>
        </p:blipFill>
        <p:spPr>
          <a:xfrm>
            <a:off x="1" y="10"/>
            <a:ext cx="6066502" cy="6857989"/>
          </a:xfrm>
          <a:prstGeom prst="rect">
            <a:avLst/>
          </a:prstGeom>
        </p:spPr>
      </p:pic>
      <p:sp>
        <p:nvSpPr>
          <p:cNvPr id="3" name="Content Placeholder 2">
            <a:extLst>
              <a:ext uri="{FF2B5EF4-FFF2-40B4-BE49-F238E27FC236}">
                <a16:creationId xmlns:a16="http://schemas.microsoft.com/office/drawing/2014/main" id="{CD90ED28-BF73-5543-8B87-2C09C0C89FC8}"/>
              </a:ext>
            </a:extLst>
          </p:cNvPr>
          <p:cNvSpPr>
            <a:spLocks noGrp="1"/>
          </p:cNvSpPr>
          <p:nvPr>
            <p:ph idx="1"/>
          </p:nvPr>
        </p:nvSpPr>
        <p:spPr>
          <a:xfrm>
            <a:off x="6400800" y="1403498"/>
            <a:ext cx="5299585" cy="4826183"/>
          </a:xfrm>
        </p:spPr>
        <p:txBody>
          <a:bodyPr>
            <a:normAutofit/>
          </a:bodyPr>
          <a:lstStyle/>
          <a:p>
            <a:r>
              <a:rPr lang="es-ES_tradnl" sz="2600" dirty="0"/>
              <a:t>Pre-</a:t>
            </a:r>
            <a:r>
              <a:rPr lang="es-ES_tradnl" sz="2600" dirty="0" err="1"/>
              <a:t>War</a:t>
            </a:r>
            <a:r>
              <a:rPr lang="es-ES_tradnl" sz="2600" dirty="0"/>
              <a:t> </a:t>
            </a:r>
            <a:r>
              <a:rPr lang="es-ES_tradnl" sz="2600" dirty="0" err="1"/>
              <a:t>Japan</a:t>
            </a:r>
            <a:endParaRPr lang="es-ES_tradnl" sz="2600" dirty="0"/>
          </a:p>
          <a:p>
            <a:endParaRPr lang="es-ES_tradnl" sz="2600" dirty="0"/>
          </a:p>
          <a:p>
            <a:pPr lvl="1"/>
            <a:endParaRPr lang="es-ES_tradnl" sz="2000" dirty="0"/>
          </a:p>
          <a:p>
            <a:pPr marL="274320" lvl="1" indent="0">
              <a:buNone/>
            </a:pPr>
            <a:r>
              <a:rPr lang="es-ES_tradnl" sz="2000" dirty="0"/>
              <a:t>In </a:t>
            </a:r>
            <a:r>
              <a:rPr lang="es-ES_tradnl" sz="2000" dirty="0" err="1"/>
              <a:t>addition</a:t>
            </a:r>
            <a:r>
              <a:rPr lang="es-ES_tradnl" sz="2000" dirty="0"/>
              <a:t>, </a:t>
            </a:r>
            <a:r>
              <a:rPr lang="es-ES_tradnl" sz="2000" dirty="0" err="1"/>
              <a:t>Britannica</a:t>
            </a:r>
            <a:r>
              <a:rPr lang="es-ES_tradnl" sz="2000" dirty="0"/>
              <a:t> </a:t>
            </a:r>
            <a:r>
              <a:rPr lang="es-ES_tradnl" sz="2000" dirty="0" err="1"/>
              <a:t>offers</a:t>
            </a:r>
            <a:r>
              <a:rPr lang="es-ES_tradnl" sz="2000" dirty="0"/>
              <a:t> a </a:t>
            </a:r>
            <a:r>
              <a:rPr lang="es-ES_tradnl" sz="2000" dirty="0" err="1"/>
              <a:t>three</a:t>
            </a:r>
            <a:r>
              <a:rPr lang="es-ES_tradnl" sz="2000" dirty="0"/>
              <a:t> minute video, </a:t>
            </a:r>
            <a:r>
              <a:rPr lang="es-ES_tradnl" sz="2000" dirty="0" err="1"/>
              <a:t>from</a:t>
            </a:r>
            <a:r>
              <a:rPr lang="es-ES_tradnl" sz="2000" dirty="0"/>
              <a:t> a Western </a:t>
            </a:r>
            <a:r>
              <a:rPr lang="es-ES_tradnl" sz="2000" dirty="0" err="1"/>
              <a:t>lens</a:t>
            </a:r>
            <a:r>
              <a:rPr lang="es-ES_tradnl" sz="2000" dirty="0"/>
              <a:t>, </a:t>
            </a:r>
            <a:r>
              <a:rPr lang="es-ES_tradnl" sz="2000" dirty="0" err="1"/>
              <a:t>about</a:t>
            </a:r>
            <a:r>
              <a:rPr lang="es-ES_tradnl" sz="2000" dirty="0"/>
              <a:t> </a:t>
            </a:r>
            <a:r>
              <a:rPr lang="es-ES_tradnl" sz="2000" dirty="0" err="1"/>
              <a:t>the</a:t>
            </a:r>
            <a:r>
              <a:rPr lang="es-ES_tradnl" sz="2000" dirty="0"/>
              <a:t> </a:t>
            </a:r>
            <a:r>
              <a:rPr lang="es-ES_tradnl" sz="2000" dirty="0" err="1"/>
              <a:t>context</a:t>
            </a:r>
            <a:r>
              <a:rPr lang="es-ES_tradnl" sz="2000" dirty="0"/>
              <a:t> of </a:t>
            </a:r>
            <a:r>
              <a:rPr lang="es-ES_tradnl" sz="2000" dirty="0" err="1"/>
              <a:t>Japan</a:t>
            </a:r>
            <a:r>
              <a:rPr lang="es-ES_tradnl" sz="2000" dirty="0"/>
              <a:t> </a:t>
            </a:r>
            <a:r>
              <a:rPr lang="es-ES_tradnl" sz="2000" dirty="0" err="1"/>
              <a:t>engaging</a:t>
            </a:r>
            <a:r>
              <a:rPr lang="es-ES_tradnl" sz="2000" dirty="0"/>
              <a:t> in </a:t>
            </a:r>
            <a:r>
              <a:rPr lang="es-ES_tradnl" sz="2000" dirty="0" err="1"/>
              <a:t>World</a:t>
            </a:r>
            <a:r>
              <a:rPr lang="es-ES_tradnl" sz="2000" dirty="0"/>
              <a:t> </a:t>
            </a:r>
            <a:r>
              <a:rPr lang="es-ES_tradnl" sz="2000" dirty="0" err="1"/>
              <a:t>War</a:t>
            </a:r>
            <a:r>
              <a:rPr lang="es-ES_tradnl" sz="2000" dirty="0"/>
              <a:t> II.</a:t>
            </a:r>
          </a:p>
          <a:p>
            <a:pPr marL="274320" lvl="1" indent="0">
              <a:buNone/>
            </a:pPr>
            <a:endParaRPr lang="es-ES_tradnl" sz="1700" dirty="0"/>
          </a:p>
          <a:p>
            <a:pPr marL="274320" lvl="1" indent="0">
              <a:buNone/>
            </a:pPr>
            <a:r>
              <a:rPr lang="es-ES_tradnl" sz="1700" dirty="0">
                <a:hlinkClick r:id="rId4"/>
              </a:rPr>
              <a:t>https://www.britannica.com/video/72837/leaders-Tripartite-Pact-Imperial-Japan-conflict-Nazi-December-1941</a:t>
            </a:r>
            <a:endParaRPr lang="es-ES_tradnl" sz="1700" dirty="0"/>
          </a:p>
          <a:p>
            <a:pPr marL="274320" lvl="1" indent="0">
              <a:buNone/>
            </a:pPr>
            <a:endParaRPr lang="es-ES_tradnl" sz="1700" dirty="0"/>
          </a:p>
        </p:txBody>
      </p:sp>
      <p:grpSp>
        <p:nvGrpSpPr>
          <p:cNvPr id="12" name="Group 11">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376429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1078</Words>
  <Application>Microsoft Office PowerPoint</Application>
  <PresentationFormat>Widescreen</PresentationFormat>
  <Paragraphs>102</Paragraphs>
  <Slides>16</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Meiryo</vt:lpstr>
      <vt:lpstr>Calibri</vt:lpstr>
      <vt:lpstr>Miriam</vt:lpstr>
      <vt:lpstr>Rockwell</vt:lpstr>
      <vt:lpstr>Rockwell Condensed</vt:lpstr>
      <vt:lpstr>Rockwell Extra Bold</vt:lpstr>
      <vt:lpstr>Wingdings</vt:lpstr>
      <vt:lpstr>Wood Type</vt:lpstr>
      <vt:lpstr>Reading Asia  welcoming award-winning children’s literature into your classrooms. </vt:lpstr>
      <vt:lpstr>PowerPoint Presentation</vt:lpstr>
      <vt:lpstr>Freeman Book Awards</vt:lpstr>
      <vt:lpstr>Magic Ramen: the story of Momofuku Ando </vt:lpstr>
      <vt:lpstr>Andrea Wang</vt:lpstr>
      <vt:lpstr>Kana Urbanowicz</vt:lpstr>
      <vt:lpstr>PowerPoint Presentation</vt:lpstr>
      <vt:lpstr>Japan in Context</vt:lpstr>
      <vt:lpstr>Japan in Context</vt:lpstr>
      <vt:lpstr>Japan after WWII</vt:lpstr>
      <vt:lpstr>Comic Style elements of the illustrations </vt:lpstr>
      <vt:lpstr>Comic Style elements of the illustrations </vt:lpstr>
      <vt:lpstr>Additional Readings &amp; resource links…</vt:lpstr>
      <vt:lpstr>Freeman Book Awards Resources</vt:lpstr>
      <vt:lpstr>READ 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Reading Asia  welcoming award-winning children’s literature into your classrooms. </dc:title>
  <dc:creator>Luciano Marzulli</dc:creator>
  <cp:lastModifiedBy>Meredith Medina</cp:lastModifiedBy>
  <cp:revision>4</cp:revision>
  <dcterms:created xsi:type="dcterms:W3CDTF">2020-10-06T17:14:59Z</dcterms:created>
  <dcterms:modified xsi:type="dcterms:W3CDTF">2021-01-13T18:26:33Z</dcterms:modified>
</cp:coreProperties>
</file>